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 id="2147483657" r:id="rId3"/>
  </p:sldMasterIdLst>
  <p:handoutMasterIdLst>
    <p:handoutMasterId r:id="rId20"/>
  </p:handoutMasterIdLst>
  <p:sldIdLst>
    <p:sldId id="256" r:id="rId4"/>
    <p:sldId id="303" r:id="rId5"/>
    <p:sldId id="308" r:id="rId6"/>
    <p:sldId id="307" r:id="rId7"/>
    <p:sldId id="306" r:id="rId8"/>
    <p:sldId id="289" r:id="rId9"/>
    <p:sldId id="257" r:id="rId10"/>
    <p:sldId id="290" r:id="rId11"/>
    <p:sldId id="309" r:id="rId12"/>
    <p:sldId id="293" r:id="rId13"/>
    <p:sldId id="294" r:id="rId14"/>
    <p:sldId id="295" r:id="rId15"/>
    <p:sldId id="298" r:id="rId16"/>
    <p:sldId id="299" r:id="rId17"/>
    <p:sldId id="301" r:id="rId18"/>
    <p:sldId id="263" r:id="rId1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FF"/>
    <a:srgbClr val="0000FF"/>
    <a:srgbClr val="00CCFF"/>
    <a:srgbClr val="339966"/>
    <a:srgbClr val="CC6600"/>
    <a:srgbClr val="FFFF00"/>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9" autoAdjust="0"/>
    <p:restoredTop sz="89567" autoAdjust="0"/>
  </p:normalViewPr>
  <p:slideViewPr>
    <p:cSldViewPr>
      <p:cViewPr varScale="1">
        <p:scale>
          <a:sx n="61" d="100"/>
          <a:sy n="61" d="100"/>
        </p:scale>
        <p:origin x="-6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3450">
              <a:defRPr sz="1200" smtClean="0">
                <a:latin typeface="Arial" charset="0"/>
              </a:defRPr>
            </a:lvl1pPr>
          </a:lstStyle>
          <a:p>
            <a:pPr>
              <a:defRPr/>
            </a:pPr>
            <a:endParaRPr lang="en-US"/>
          </a:p>
        </p:txBody>
      </p:sp>
      <p:sp>
        <p:nvSpPr>
          <p:cNvPr id="21507"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3450">
              <a:defRPr sz="1200" smtClean="0">
                <a:latin typeface="Arial" charset="0"/>
              </a:defRPr>
            </a:lvl1pPr>
          </a:lstStyle>
          <a:p>
            <a:pPr>
              <a:defRPr/>
            </a:pPr>
            <a:endParaRPr lang="en-US"/>
          </a:p>
        </p:txBody>
      </p:sp>
      <p:sp>
        <p:nvSpPr>
          <p:cNvPr id="21508"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3450">
              <a:defRPr sz="1200" smtClean="0">
                <a:latin typeface="Arial" charset="0"/>
              </a:defRPr>
            </a:lvl1pPr>
          </a:lstStyle>
          <a:p>
            <a:pPr>
              <a:defRPr/>
            </a:pPr>
            <a:endParaRPr lang="en-US"/>
          </a:p>
        </p:txBody>
      </p:sp>
      <p:sp>
        <p:nvSpPr>
          <p:cNvPr id="21509"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3450">
              <a:defRPr sz="1200" smtClean="0">
                <a:latin typeface="Arial" charset="0"/>
              </a:defRPr>
            </a:lvl1pPr>
          </a:lstStyle>
          <a:p>
            <a:pPr>
              <a:defRPr/>
            </a:pPr>
            <a:fld id="{3B053823-051E-4505-92CD-BCC73730A95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9228"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922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97A71C02-80ED-436A-AE5F-612FF63539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45C97FD-5A0A-4EFD-8C4C-6B7F89E620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CC6FA02-4B47-4345-A720-D957DF2B139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4" name="Oval 10"/>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5" y="2236"/>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132" name="Freeform 14"/>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0" name="Freeform 17"/>
                    <p:cNvSpPr>
                      <a:spLocks/>
                    </p:cNvSpPr>
                    <p:nvPr/>
                  </p:nvSpPr>
                  <p:spPr bwMode="hidden">
                    <a:xfrm rot="2104081">
                      <a:off x="4352"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2" name="Freeform 29"/>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3"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6" name="Freeform 38"/>
                    <p:cNvSpPr>
                      <a:spLocks/>
                    </p:cNvSpPr>
                    <p:nvPr/>
                  </p:nvSpPr>
                  <p:spPr bwMode="hidden">
                    <a:xfrm rot="19495919" flipH="1">
                      <a:off x="-5" y="2984"/>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4" name="Freeform 41"/>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2" name="Freeform 44"/>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6" name="Group 45"/>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9" y="1591"/>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8" name="Freeform 50"/>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6" name="Freeform 53"/>
                    <p:cNvSpPr>
                      <a:spLocks/>
                    </p:cNvSpPr>
                    <p:nvPr/>
                  </p:nvSpPr>
                  <p:spPr bwMode="hidden">
                    <a:xfrm rot="802576" flipH="1">
                      <a:off x="505" y="1094"/>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4" name="Freeform 56"/>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8" name="Freeform 65"/>
                    <p:cNvSpPr>
                      <a:spLocks/>
                    </p:cNvSpPr>
                    <p:nvPr/>
                  </p:nvSpPr>
                  <p:spPr bwMode="hidden">
                    <a:xfrm rot="3473776" flipH="1">
                      <a:off x="1506" y="230"/>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6"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4" name="Freeform 71"/>
                    <p:cNvSpPr>
                      <a:spLocks/>
                    </p:cNvSpPr>
                    <p:nvPr/>
                  </p:nvSpPr>
                  <p:spPr bwMode="hidden">
                    <a:xfrm rot="-1325434">
                      <a:off x="4005" y="672"/>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2" name="Freeform 74"/>
                    <p:cNvSpPr>
                      <a:spLocks/>
                    </p:cNvSpPr>
                    <p:nvPr/>
                  </p:nvSpPr>
                  <p:spPr bwMode="hidden">
                    <a:xfrm rot="-1921064">
                      <a:off x="3803" y="445"/>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57"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0" name="Freeform 79"/>
                    <p:cNvSpPr>
                      <a:spLocks/>
                    </p:cNvSpPr>
                    <p:nvPr/>
                  </p:nvSpPr>
                  <p:spPr bwMode="hidden">
                    <a:xfrm rot="-3857755">
                      <a:off x="3010" y="182"/>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2" y="914"/>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8" name="Freeform 82"/>
                    <p:cNvSpPr>
                      <a:spLocks/>
                    </p:cNvSpPr>
                    <p:nvPr/>
                  </p:nvSpPr>
                  <p:spPr bwMode="hidden">
                    <a:xfrm rot="-2777260">
                      <a:off x="3429" y="262"/>
                      <a:ext cx="621"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6" name="Freeform 85"/>
                    <p:cNvSpPr>
                      <a:spLocks/>
                    </p:cNvSpPr>
                    <p:nvPr/>
                  </p:nvSpPr>
                  <p:spPr bwMode="hidden">
                    <a:xfrm rot="-4903748">
                      <a:off x="2649" y="221"/>
                      <a:ext cx="512" cy="13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10" y="2475"/>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2" name="Freeform 91"/>
                    <p:cNvSpPr>
                      <a:spLocks/>
                    </p:cNvSpPr>
                    <p:nvPr/>
                  </p:nvSpPr>
                  <p:spPr bwMode="hidden">
                    <a:xfrm rot="17542885" flipH="1">
                      <a:off x="1272"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1" y="2694"/>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0" name="Freeform 94"/>
                    <p:cNvSpPr>
                      <a:spLocks/>
                    </p:cNvSpPr>
                    <p:nvPr/>
                  </p:nvSpPr>
                  <p:spPr bwMode="hidden">
                    <a:xfrm rot="16782062" flipH="1">
                      <a:off x="1732" y="3897"/>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6" name="Freeform 100"/>
                    <p:cNvSpPr>
                      <a:spLocks/>
                    </p:cNvSpPr>
                    <p:nvPr/>
                  </p:nvSpPr>
                  <p:spPr bwMode="hidden">
                    <a:xfrm rot="3745735">
                      <a:off x="3387" y="3615"/>
                      <a:ext cx="884" cy="46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4" name="Freeform 103"/>
                    <p:cNvSpPr>
                      <a:spLocks/>
                    </p:cNvSpPr>
                    <p:nvPr/>
                  </p:nvSpPr>
                  <p:spPr bwMode="hidden">
                    <a:xfrm rot="4286818">
                      <a:off x="3003"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3"/>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2" name="Freeform 106"/>
                    <p:cNvSpPr>
                      <a:spLocks/>
                    </p:cNvSpPr>
                    <p:nvPr/>
                  </p:nvSpPr>
                  <p:spPr bwMode="hidden">
                    <a:xfrm rot="4898956">
                      <a:off x="2636" y="3732"/>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1"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70"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27" name="Arc 113"/>
                  <p:cNvSpPr>
                    <a:spLocks/>
                  </p:cNvSpPr>
                  <p:nvPr/>
                </p:nvSpPr>
                <p:spPr bwMode="hidden">
                  <a:xfrm flipH="1">
                    <a:off x="387" y="1601"/>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29" name="Arc 115"/>
                  <p:cNvSpPr>
                    <a:spLocks/>
                  </p:cNvSpPr>
                  <p:nvPr/>
                </p:nvSpPr>
                <p:spPr bwMode="hidden">
                  <a:xfrm flipH="1">
                    <a:off x="73" y="812"/>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32" name="Freeform 118"/>
                  <p:cNvSpPr>
                    <a:spLocks/>
                  </p:cNvSpPr>
                  <p:nvPr/>
                </p:nvSpPr>
                <p:spPr bwMode="hidden">
                  <a:xfrm flipH="1">
                    <a:off x="1799"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grpSp>
            <p:sp>
              <p:nvSpPr>
                <p:cNvPr id="25" name="Freeform 119"/>
                <p:cNvSpPr>
                  <a:spLocks/>
                </p:cNvSpPr>
                <p:nvPr/>
              </p:nvSpPr>
              <p:spPr bwMode="hidden">
                <a:xfrm rot="20253369">
                  <a:off x="3279" y="1529"/>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grpSp>
          <p:nvGrpSpPr>
            <p:cNvPr id="7" name="Group 120"/>
            <p:cNvGrpSpPr>
              <a:grpSpLocks/>
            </p:cNvGrpSpPr>
            <p:nvPr/>
          </p:nvGrpSpPr>
          <p:grpSpPr bwMode="auto">
            <a:xfrm>
              <a:off x="1476" y="451"/>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8" name="Freeform 131"/>
              <p:cNvSpPr>
                <a:spLocks/>
              </p:cNvSpPr>
              <p:nvPr/>
            </p:nvSpPr>
            <p:spPr bwMode="hidden">
              <a:xfrm>
                <a:off x="4401" y="2279"/>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1" name="Freeform 134"/>
              <p:cNvSpPr>
                <a:spLocks/>
              </p:cNvSpPr>
              <p:nvPr/>
            </p:nvSpPr>
            <p:spPr bwMode="hidden">
              <a:xfrm rot="1346631" flipH="1">
                <a:off x="1702" y="1506"/>
                <a:ext cx="441"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86151"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8615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smtClean="0"/>
            </a:lvl1pPr>
          </a:lstStyle>
          <a:p>
            <a:pPr>
              <a:defRPr/>
            </a:pPr>
            <a:endParaRPr lang="en-US"/>
          </a:p>
        </p:txBody>
      </p:sp>
      <p:sp>
        <p:nvSpPr>
          <p:cNvPr id="138" name="Rectangle 138"/>
          <p:cNvSpPr>
            <a:spLocks noGrp="1" noChangeArrowheads="1"/>
          </p:cNvSpPr>
          <p:nvPr>
            <p:ph type="ftr" sz="quarter" idx="11"/>
          </p:nvPr>
        </p:nvSpPr>
        <p:spPr/>
        <p:txBody>
          <a:bodyPr/>
          <a:lstStyle>
            <a:lvl1pPr>
              <a:defRPr smtClean="0"/>
            </a:lvl1pPr>
          </a:lstStyle>
          <a:p>
            <a:pPr>
              <a:defRPr/>
            </a:pPr>
            <a:endParaRPr lang="en-US"/>
          </a:p>
        </p:txBody>
      </p:sp>
      <p:sp>
        <p:nvSpPr>
          <p:cNvPr id="139" name="Rectangle 139"/>
          <p:cNvSpPr>
            <a:spLocks noGrp="1" noChangeArrowheads="1"/>
          </p:cNvSpPr>
          <p:nvPr>
            <p:ph type="sldNum" sz="quarter" idx="12"/>
          </p:nvPr>
        </p:nvSpPr>
        <p:spPr/>
        <p:txBody>
          <a:bodyPr/>
          <a:lstStyle>
            <a:lvl1pPr>
              <a:defRPr smtClean="0"/>
            </a:lvl1pPr>
          </a:lstStyle>
          <a:p>
            <a:pPr>
              <a:defRPr/>
            </a:pPr>
            <a:fld id="{D25B36A0-6267-436E-A044-CB3A1775AEB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B8142E73-3597-468F-882D-394F08C2B6A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24C16721-6E23-4813-8709-929C1071183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796D7FD1-F710-4CA1-BBC1-C2AA1FBFBC6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CB9A7793-030B-44CE-87C7-EC8C2E7BFE4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8D264AB2-6BE4-44B2-AD6D-A7CF4A16536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CBBD34CF-9F4D-4273-956D-3806B29A0D4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39CCFE22-AB94-4727-AE1A-31986A530A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8294562-8B28-45E2-8495-77981FBCC17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7DE057E1-D906-49AD-BDF1-796733941A8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EB0D69F8-80A3-4284-AC16-BEE12E62AA1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578192EE-9E2B-4135-9759-3C863AFBBCB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91160"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9116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p>
        </p:txBody>
      </p:sp>
      <p:sp>
        <p:nvSpPr>
          <p:cNvPr id="27" name="Rectangle 27"/>
          <p:cNvSpPr>
            <a:spLocks noGrp="1" noChangeArrowheads="1"/>
          </p:cNvSpPr>
          <p:nvPr>
            <p:ph type="ftr" sz="quarter" idx="11"/>
          </p:nvPr>
        </p:nvSpPr>
        <p:spPr/>
        <p:txBody>
          <a:bodyPr/>
          <a:lstStyle>
            <a:lvl1pPr>
              <a:defRPr smtClean="0"/>
            </a:lvl1pPr>
          </a:lstStyle>
          <a:p>
            <a:pPr>
              <a:defRPr/>
            </a:pPr>
            <a:endParaRPr lang="en-US"/>
          </a:p>
        </p:txBody>
      </p:sp>
      <p:sp>
        <p:nvSpPr>
          <p:cNvPr id="28" name="Rectangle 28"/>
          <p:cNvSpPr>
            <a:spLocks noGrp="1" noChangeArrowheads="1"/>
          </p:cNvSpPr>
          <p:nvPr>
            <p:ph type="sldNum" sz="quarter" idx="12"/>
          </p:nvPr>
        </p:nvSpPr>
        <p:spPr/>
        <p:txBody>
          <a:bodyPr/>
          <a:lstStyle>
            <a:lvl1pPr>
              <a:defRPr smtClean="0"/>
            </a:lvl1pPr>
          </a:lstStyle>
          <a:p>
            <a:pPr>
              <a:defRPr/>
            </a:pPr>
            <a:fld id="{35523CAF-05D1-4114-BF55-84172F0948C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BBF7AA2A-3FA5-4739-A356-C332FB602EE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ABA37DA-0C4B-45DE-85A7-931AD52B8953}"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50DB0A6C-F4A3-4994-B424-ADD80D772B15}"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01A6D563-E123-4060-BF94-3F2569BC7C99}"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0B549176-D9EF-4D49-82D1-2F285ABFA2C0}"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C31B73B1-7228-4DA3-AFA6-4C4912597CCC}"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FAFAC75-F217-417C-8007-EA8AC6DD5FC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2329C2E-0D5D-426C-AD1D-FD9BA69AF3E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564D04E7-5828-4DCA-9ADE-F18385679CCC}"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95EE3FB6-217B-4850-A526-1EE8380A75D8}"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D7A5D740-0221-40A8-BF8E-598AA9F22B0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5F2F533-264D-4FFB-9910-CFCE7209C8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CC7F064B-44D8-4445-A692-BA1080AFA5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C0241F4C-A338-4D2A-A2AE-CC4F057A1F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78E6FF6C-3A73-444E-B0B1-8D4988DB48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0722076-77A8-4FB4-A671-1DD87E90085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BC463BE-D932-426A-AD1E-C98D686988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p>
        </p:txBody>
      </p:sp>
      <p:sp>
        <p:nvSpPr>
          <p:cNvPr id="819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819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p>
        </p:txBody>
      </p:sp>
      <p:sp>
        <p:nvSpPr>
          <p:cNvPr id="819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819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p>
        </p:txBody>
      </p:sp>
      <p:sp>
        <p:nvSpPr>
          <p:cNvPr id="819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p>
        </p:txBody>
      </p:sp>
      <p:sp>
        <p:nvSpPr>
          <p:cNvPr id="820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p>
        </p:txBody>
      </p:sp>
      <p:sp>
        <p:nvSpPr>
          <p:cNvPr id="820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820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D9E266B7-DD3D-4D2A-9B76-F702C58F54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6303963" y="0"/>
            <a:ext cx="2840037" cy="3254375"/>
            <a:chOff x="3115" y="0"/>
            <a:chExt cx="2170" cy="2486"/>
          </a:xfrm>
        </p:grpSpPr>
        <p:grpSp>
          <p:nvGrpSpPr>
            <p:cNvPr id="5128" name="Group 3"/>
            <p:cNvGrpSpPr>
              <a:grpSpLocks/>
            </p:cNvGrpSpPr>
            <p:nvPr/>
          </p:nvGrpSpPr>
          <p:grpSpPr bwMode="auto">
            <a:xfrm>
              <a:off x="4080" y="1910"/>
              <a:ext cx="768" cy="576"/>
              <a:chOff x="0" y="0"/>
              <a:chExt cx="768" cy="576"/>
            </a:xfrm>
          </p:grpSpPr>
          <p:sp>
            <p:nvSpPr>
              <p:cNvPr id="84996"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84997"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5129" name="Group 6"/>
            <p:cNvGrpSpPr>
              <a:grpSpLocks/>
            </p:cNvGrpSpPr>
            <p:nvPr/>
          </p:nvGrpSpPr>
          <p:grpSpPr bwMode="auto">
            <a:xfrm>
              <a:off x="4257" y="1103"/>
              <a:ext cx="768" cy="576"/>
              <a:chOff x="0" y="0"/>
              <a:chExt cx="768" cy="576"/>
            </a:xfrm>
          </p:grpSpPr>
          <p:sp>
            <p:nvSpPr>
              <p:cNvPr id="84999"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85000"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5130" name="Group 9"/>
            <p:cNvGrpSpPr>
              <a:grpSpLocks/>
            </p:cNvGrpSpPr>
            <p:nvPr/>
          </p:nvGrpSpPr>
          <p:grpSpPr bwMode="auto">
            <a:xfrm>
              <a:off x="3134" y="0"/>
              <a:ext cx="768" cy="576"/>
              <a:chOff x="0" y="0"/>
              <a:chExt cx="768" cy="576"/>
            </a:xfrm>
          </p:grpSpPr>
          <p:sp>
            <p:nvSpPr>
              <p:cNvPr id="8500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85003"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5131" name="Group 12"/>
            <p:cNvGrpSpPr>
              <a:grpSpLocks/>
            </p:cNvGrpSpPr>
            <p:nvPr/>
          </p:nvGrpSpPr>
          <p:grpSpPr bwMode="auto">
            <a:xfrm>
              <a:off x="3115" y="0"/>
              <a:ext cx="2170" cy="1702"/>
              <a:chOff x="3115" y="0"/>
              <a:chExt cx="2170" cy="1702"/>
            </a:xfrm>
          </p:grpSpPr>
          <p:grpSp>
            <p:nvGrpSpPr>
              <p:cNvPr id="5132" name="Group 13"/>
              <p:cNvGrpSpPr>
                <a:grpSpLocks/>
              </p:cNvGrpSpPr>
              <p:nvPr/>
            </p:nvGrpSpPr>
            <p:grpSpPr bwMode="auto">
              <a:xfrm>
                <a:off x="3640" y="308"/>
                <a:ext cx="1145" cy="844"/>
                <a:chOff x="1265" y="814"/>
                <a:chExt cx="2919" cy="2151"/>
              </a:xfrm>
            </p:grpSpPr>
            <p:sp>
              <p:nvSpPr>
                <p:cNvPr id="85006"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85007"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5133" name="Group 16"/>
              <p:cNvGrpSpPr>
                <a:grpSpLocks/>
              </p:cNvGrpSpPr>
              <p:nvPr/>
            </p:nvGrpSpPr>
            <p:grpSpPr bwMode="auto">
              <a:xfrm>
                <a:off x="3115" y="0"/>
                <a:ext cx="2145" cy="1702"/>
                <a:chOff x="3115" y="0"/>
                <a:chExt cx="2145" cy="1702"/>
              </a:xfrm>
            </p:grpSpPr>
            <p:grpSp>
              <p:nvGrpSpPr>
                <p:cNvPr id="5156" name="Group 17"/>
                <p:cNvGrpSpPr>
                  <a:grpSpLocks/>
                </p:cNvGrpSpPr>
                <p:nvPr/>
              </p:nvGrpSpPr>
              <p:grpSpPr bwMode="auto">
                <a:xfrm>
                  <a:off x="4505" y="589"/>
                  <a:ext cx="493" cy="912"/>
                  <a:chOff x="3471" y="1530"/>
                  <a:chExt cx="1258" cy="2327"/>
                </a:xfrm>
              </p:grpSpPr>
              <p:sp>
                <p:nvSpPr>
                  <p:cNvPr id="85010" name="Freeform 18"/>
                  <p:cNvSpPr>
                    <a:spLocks/>
                  </p:cNvSpPr>
                  <p:nvPr/>
                </p:nvSpPr>
                <p:spPr bwMode="hidden">
                  <a:xfrm rot="2711884">
                    <a:off x="2767" y="2235"/>
                    <a:ext cx="1720"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85011" name="Freeform 19"/>
                  <p:cNvSpPr>
                    <a:spLocks/>
                  </p:cNvSpPr>
                  <p:nvPr/>
                </p:nvSpPr>
                <p:spPr bwMode="hidden">
                  <a:xfrm rot="2711884">
                    <a:off x="4021" y="3148"/>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57" name="Group 20"/>
                <p:cNvGrpSpPr>
                  <a:grpSpLocks/>
                </p:cNvGrpSpPr>
                <p:nvPr/>
              </p:nvGrpSpPr>
              <p:grpSpPr bwMode="auto">
                <a:xfrm>
                  <a:off x="4267" y="781"/>
                  <a:ext cx="966" cy="522"/>
                  <a:chOff x="2864" y="2019"/>
                  <a:chExt cx="2463" cy="1332"/>
                </a:xfrm>
              </p:grpSpPr>
              <p:sp>
                <p:nvSpPr>
                  <p:cNvPr id="85013"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14"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158" name="Group 23"/>
                <p:cNvGrpSpPr>
                  <a:grpSpLocks/>
                </p:cNvGrpSpPr>
                <p:nvPr/>
              </p:nvGrpSpPr>
              <p:grpSpPr bwMode="auto">
                <a:xfrm>
                  <a:off x="4280" y="707"/>
                  <a:ext cx="971" cy="417"/>
                  <a:chOff x="2897" y="1832"/>
                  <a:chExt cx="2477" cy="1064"/>
                </a:xfrm>
              </p:grpSpPr>
              <p:sp>
                <p:nvSpPr>
                  <p:cNvPr id="85016"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17"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159" name="Group 26"/>
                <p:cNvGrpSpPr>
                  <a:grpSpLocks/>
                </p:cNvGrpSpPr>
                <p:nvPr/>
              </p:nvGrpSpPr>
              <p:grpSpPr bwMode="auto">
                <a:xfrm>
                  <a:off x="4291" y="630"/>
                  <a:ext cx="969" cy="364"/>
                  <a:chOff x="2924" y="1636"/>
                  <a:chExt cx="2472" cy="927"/>
                </a:xfrm>
              </p:grpSpPr>
              <p:sp>
                <p:nvSpPr>
                  <p:cNvPr id="85019" name="Freeform 27"/>
                  <p:cNvSpPr>
                    <a:spLocks/>
                  </p:cNvSpPr>
                  <p:nvPr/>
                </p:nvSpPr>
                <p:spPr bwMode="hidden">
                  <a:xfrm rot="1080363">
                    <a:off x="2922" y="1634"/>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20" name="Freeform 28"/>
                  <p:cNvSpPr>
                    <a:spLocks/>
                  </p:cNvSpPr>
                  <p:nvPr/>
                </p:nvSpPr>
                <p:spPr bwMode="hidden">
                  <a:xfrm rot="1080363">
                    <a:off x="4494" y="2036"/>
                    <a:ext cx="900" cy="52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160" name="Group 29"/>
                <p:cNvGrpSpPr>
                  <a:grpSpLocks/>
                </p:cNvGrpSpPr>
                <p:nvPr/>
              </p:nvGrpSpPr>
              <p:grpSpPr bwMode="auto">
                <a:xfrm>
                  <a:off x="4304" y="543"/>
                  <a:ext cx="918" cy="258"/>
                  <a:chOff x="2958" y="1414"/>
                  <a:chExt cx="2342" cy="657"/>
                </a:xfrm>
              </p:grpSpPr>
              <p:sp>
                <p:nvSpPr>
                  <p:cNvPr id="85022"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23" name="Freeform 31"/>
                  <p:cNvSpPr>
                    <a:spLocks/>
                  </p:cNvSpPr>
                  <p:nvPr/>
                </p:nvSpPr>
                <p:spPr bwMode="hidden">
                  <a:xfrm rot="463793">
                    <a:off x="4470" y="1581"/>
                    <a:ext cx="829"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161" name="Group 32"/>
                <p:cNvGrpSpPr>
                  <a:grpSpLocks/>
                </p:cNvGrpSpPr>
                <p:nvPr/>
              </p:nvGrpSpPr>
              <p:grpSpPr bwMode="auto">
                <a:xfrm>
                  <a:off x="4314" y="487"/>
                  <a:ext cx="843" cy="134"/>
                  <a:chOff x="2983" y="1269"/>
                  <a:chExt cx="2150" cy="343"/>
                </a:xfrm>
              </p:grpSpPr>
              <p:sp>
                <p:nvSpPr>
                  <p:cNvPr id="85025"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26" name="Freeform 34"/>
                  <p:cNvSpPr>
                    <a:spLocks/>
                  </p:cNvSpPr>
                  <p:nvPr/>
                </p:nvSpPr>
                <p:spPr bwMode="hidden">
                  <a:xfrm rot="-84182">
                    <a:off x="4377" y="1267"/>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162" name="Group 35"/>
                <p:cNvGrpSpPr>
                  <a:grpSpLocks/>
                </p:cNvGrpSpPr>
                <p:nvPr/>
              </p:nvGrpSpPr>
              <p:grpSpPr bwMode="auto">
                <a:xfrm>
                  <a:off x="4296" y="349"/>
                  <a:ext cx="737" cy="167"/>
                  <a:chOff x="2938" y="917"/>
                  <a:chExt cx="1879" cy="427"/>
                </a:xfrm>
              </p:grpSpPr>
              <p:sp>
                <p:nvSpPr>
                  <p:cNvPr id="85028" name="Freeform 36"/>
                  <p:cNvSpPr>
                    <a:spLocks/>
                  </p:cNvSpPr>
                  <p:nvPr/>
                </p:nvSpPr>
                <p:spPr bwMode="hidden">
                  <a:xfrm rot="-802576">
                    <a:off x="2936" y="1128"/>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29" name="Freeform 37"/>
                  <p:cNvSpPr>
                    <a:spLocks/>
                  </p:cNvSpPr>
                  <p:nvPr/>
                </p:nvSpPr>
                <p:spPr bwMode="hidden">
                  <a:xfrm rot="-802576">
                    <a:off x="4154" y="918"/>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163" name="Group 38"/>
                <p:cNvGrpSpPr>
                  <a:grpSpLocks/>
                </p:cNvGrpSpPr>
                <p:nvPr/>
              </p:nvGrpSpPr>
              <p:grpSpPr bwMode="auto">
                <a:xfrm>
                  <a:off x="3394" y="637"/>
                  <a:ext cx="493" cy="912"/>
                  <a:chOff x="637" y="1653"/>
                  <a:chExt cx="1257" cy="2326"/>
                </a:xfrm>
              </p:grpSpPr>
              <p:sp>
                <p:nvSpPr>
                  <p:cNvPr id="85031" name="Freeform 39"/>
                  <p:cNvSpPr>
                    <a:spLocks/>
                  </p:cNvSpPr>
                  <p:nvPr/>
                </p:nvSpPr>
                <p:spPr bwMode="hidden">
                  <a:xfrm rot="18888116" flipH="1">
                    <a:off x="875" y="2357"/>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32"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64" name="Group 41"/>
                <p:cNvGrpSpPr>
                  <a:grpSpLocks/>
                </p:cNvGrpSpPr>
                <p:nvPr/>
              </p:nvGrpSpPr>
              <p:grpSpPr bwMode="auto">
                <a:xfrm>
                  <a:off x="3142" y="850"/>
                  <a:ext cx="966" cy="522"/>
                  <a:chOff x="-5" y="2196"/>
                  <a:chExt cx="2463" cy="1332"/>
                </a:xfrm>
              </p:grpSpPr>
              <p:sp>
                <p:nvSpPr>
                  <p:cNvPr id="85034" name="Freeform 42"/>
                  <p:cNvSpPr>
                    <a:spLocks/>
                  </p:cNvSpPr>
                  <p:nvPr/>
                </p:nvSpPr>
                <p:spPr bwMode="hidden">
                  <a:xfrm rot="19495919" flipH="1">
                    <a:off x="644" y="2196"/>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35" name="Freeform 43"/>
                  <p:cNvSpPr>
                    <a:spLocks/>
                  </p:cNvSpPr>
                  <p:nvPr/>
                </p:nvSpPr>
                <p:spPr bwMode="hidden">
                  <a:xfrm rot="19495919" flipH="1">
                    <a:off x="-6" y="2982"/>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65" name="Group 44"/>
                <p:cNvGrpSpPr>
                  <a:grpSpLocks/>
                </p:cNvGrpSpPr>
                <p:nvPr/>
              </p:nvGrpSpPr>
              <p:grpSpPr bwMode="auto">
                <a:xfrm>
                  <a:off x="3124" y="777"/>
                  <a:ext cx="971" cy="417"/>
                  <a:chOff x="-52" y="2009"/>
                  <a:chExt cx="2477" cy="1064"/>
                </a:xfrm>
              </p:grpSpPr>
              <p:sp>
                <p:nvSpPr>
                  <p:cNvPr id="85037"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38" name="Freeform 46"/>
                  <p:cNvSpPr>
                    <a:spLocks/>
                  </p:cNvSpPr>
                  <p:nvPr/>
                </p:nvSpPr>
                <p:spPr bwMode="hidden">
                  <a:xfrm rot="20017085" flipH="1">
                    <a:off x="-53" y="2598"/>
                    <a:ext cx="931"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66" name="Group 47"/>
                <p:cNvGrpSpPr>
                  <a:grpSpLocks/>
                </p:cNvGrpSpPr>
                <p:nvPr/>
              </p:nvGrpSpPr>
              <p:grpSpPr bwMode="auto">
                <a:xfrm>
                  <a:off x="3115" y="700"/>
                  <a:ext cx="969" cy="363"/>
                  <a:chOff x="-74" y="1813"/>
                  <a:chExt cx="2472" cy="927"/>
                </a:xfrm>
              </p:grpSpPr>
              <p:sp>
                <p:nvSpPr>
                  <p:cNvPr id="85040" name="Freeform 48"/>
                  <p:cNvSpPr>
                    <a:spLocks/>
                  </p:cNvSpPr>
                  <p:nvPr/>
                </p:nvSpPr>
                <p:spPr bwMode="hidden">
                  <a:xfrm rot="20519637" flipH="1">
                    <a:off x="721" y="1812"/>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41" name="Freeform 49"/>
                  <p:cNvSpPr>
                    <a:spLocks/>
                  </p:cNvSpPr>
                  <p:nvPr/>
                </p:nvSpPr>
                <p:spPr bwMode="hidden">
                  <a:xfrm rot="20519637" flipH="1">
                    <a:off x="-74" y="2212"/>
                    <a:ext cx="900"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67" name="Group 50"/>
                <p:cNvGrpSpPr>
                  <a:grpSpLocks/>
                </p:cNvGrpSpPr>
                <p:nvPr/>
              </p:nvGrpSpPr>
              <p:grpSpPr bwMode="auto">
                <a:xfrm>
                  <a:off x="3153" y="613"/>
                  <a:ext cx="918" cy="257"/>
                  <a:chOff x="22" y="1591"/>
                  <a:chExt cx="2342" cy="657"/>
                </a:xfrm>
              </p:grpSpPr>
              <p:sp>
                <p:nvSpPr>
                  <p:cNvPr id="85043" name="Freeform 51"/>
                  <p:cNvSpPr>
                    <a:spLocks/>
                  </p:cNvSpPr>
                  <p:nvPr/>
                </p:nvSpPr>
                <p:spPr bwMode="hidden">
                  <a:xfrm rot="21136207" flipH="1">
                    <a:off x="819" y="1589"/>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44"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68" name="Group 53"/>
                <p:cNvGrpSpPr>
                  <a:grpSpLocks/>
                </p:cNvGrpSpPr>
                <p:nvPr/>
              </p:nvGrpSpPr>
              <p:grpSpPr bwMode="auto">
                <a:xfrm>
                  <a:off x="3218" y="556"/>
                  <a:ext cx="843" cy="134"/>
                  <a:chOff x="189" y="1446"/>
                  <a:chExt cx="2150" cy="343"/>
                </a:xfrm>
              </p:grpSpPr>
              <p:sp>
                <p:nvSpPr>
                  <p:cNvPr id="85046"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47" name="Freeform 55"/>
                  <p:cNvSpPr>
                    <a:spLocks/>
                  </p:cNvSpPr>
                  <p:nvPr/>
                </p:nvSpPr>
                <p:spPr bwMode="hidden">
                  <a:xfrm rot="84182" flipH="1">
                    <a:off x="189" y="1444"/>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69" name="Group 56"/>
                <p:cNvGrpSpPr>
                  <a:grpSpLocks/>
                </p:cNvGrpSpPr>
                <p:nvPr/>
              </p:nvGrpSpPr>
              <p:grpSpPr bwMode="auto">
                <a:xfrm>
                  <a:off x="3342" y="418"/>
                  <a:ext cx="737" cy="167"/>
                  <a:chOff x="505" y="1094"/>
                  <a:chExt cx="1879" cy="427"/>
                </a:xfrm>
              </p:grpSpPr>
              <p:sp>
                <p:nvSpPr>
                  <p:cNvPr id="85049"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50"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70" name="Group 59"/>
                <p:cNvGrpSpPr>
                  <a:grpSpLocks/>
                </p:cNvGrpSpPr>
                <p:nvPr/>
              </p:nvGrpSpPr>
              <p:grpSpPr bwMode="auto">
                <a:xfrm>
                  <a:off x="3386" y="341"/>
                  <a:ext cx="725" cy="218"/>
                  <a:chOff x="616" y="899"/>
                  <a:chExt cx="1850" cy="554"/>
                </a:xfrm>
              </p:grpSpPr>
              <p:sp>
                <p:nvSpPr>
                  <p:cNvPr id="85052"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53"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71" name="Group 62"/>
                <p:cNvGrpSpPr>
                  <a:grpSpLocks/>
                </p:cNvGrpSpPr>
                <p:nvPr/>
              </p:nvGrpSpPr>
              <p:grpSpPr bwMode="auto">
                <a:xfrm>
                  <a:off x="3472" y="231"/>
                  <a:ext cx="693" cy="291"/>
                  <a:chOff x="3472" y="231"/>
                  <a:chExt cx="693" cy="291"/>
                </a:xfrm>
              </p:grpSpPr>
              <p:sp>
                <p:nvSpPr>
                  <p:cNvPr id="85055" name="Freeform 63"/>
                  <p:cNvSpPr>
                    <a:spLocks/>
                  </p:cNvSpPr>
                  <p:nvPr/>
                </p:nvSpPr>
                <p:spPr bwMode="hidden">
                  <a:xfrm rot="2028410" flipH="1">
                    <a:off x="3680"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56" name="Freeform 64"/>
                  <p:cNvSpPr>
                    <a:spLocks/>
                  </p:cNvSpPr>
                  <p:nvPr/>
                </p:nvSpPr>
                <p:spPr bwMode="hidden">
                  <a:xfrm rot="2028410" flipH="1">
                    <a:off x="3472" y="230"/>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72" name="Group 65"/>
                <p:cNvGrpSpPr>
                  <a:grpSpLocks/>
                </p:cNvGrpSpPr>
                <p:nvPr/>
              </p:nvGrpSpPr>
              <p:grpSpPr bwMode="auto">
                <a:xfrm>
                  <a:off x="3554" y="118"/>
                  <a:ext cx="664" cy="349"/>
                  <a:chOff x="3554" y="118"/>
                  <a:chExt cx="664" cy="349"/>
                </a:xfrm>
              </p:grpSpPr>
              <p:sp>
                <p:nvSpPr>
                  <p:cNvPr id="85058"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59"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73" name="Group 68"/>
                <p:cNvGrpSpPr>
                  <a:grpSpLocks/>
                </p:cNvGrpSpPr>
                <p:nvPr/>
              </p:nvGrpSpPr>
              <p:grpSpPr bwMode="auto">
                <a:xfrm>
                  <a:off x="3784" y="30"/>
                  <a:ext cx="305" cy="593"/>
                  <a:chOff x="1633" y="104"/>
                  <a:chExt cx="778" cy="1512"/>
                </a:xfrm>
              </p:grpSpPr>
              <p:sp>
                <p:nvSpPr>
                  <p:cNvPr id="85061"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62"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74" name="Group 71"/>
                <p:cNvGrpSpPr>
                  <a:grpSpLocks/>
                </p:cNvGrpSpPr>
                <p:nvPr/>
              </p:nvGrpSpPr>
              <p:grpSpPr bwMode="auto">
                <a:xfrm>
                  <a:off x="3903" y="0"/>
                  <a:ext cx="248" cy="601"/>
                  <a:chOff x="1935" y="28"/>
                  <a:chExt cx="634" cy="1534"/>
                </a:xfrm>
              </p:grpSpPr>
              <p:sp>
                <p:nvSpPr>
                  <p:cNvPr id="85064" name="Freeform 72"/>
                  <p:cNvSpPr>
                    <a:spLocks/>
                  </p:cNvSpPr>
                  <p:nvPr/>
                </p:nvSpPr>
                <p:spPr bwMode="hidden">
                  <a:xfrm rot="4126480" flipH="1">
                    <a:off x="1932" y="924"/>
                    <a:ext cx="1059"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65"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75" name="Group 74"/>
                <p:cNvGrpSpPr>
                  <a:grpSpLocks/>
                </p:cNvGrpSpPr>
                <p:nvPr/>
              </p:nvGrpSpPr>
              <p:grpSpPr bwMode="auto">
                <a:xfrm>
                  <a:off x="4251" y="252"/>
                  <a:ext cx="723" cy="222"/>
                  <a:chOff x="2822" y="672"/>
                  <a:chExt cx="1845" cy="566"/>
                </a:xfrm>
              </p:grpSpPr>
              <p:sp>
                <p:nvSpPr>
                  <p:cNvPr id="85067" name="Freeform 75"/>
                  <p:cNvSpPr>
                    <a:spLocks/>
                  </p:cNvSpPr>
                  <p:nvPr/>
                </p:nvSpPr>
                <p:spPr bwMode="hidden">
                  <a:xfrm rot="-1325434">
                    <a:off x="2820"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68" name="Freeform 76"/>
                  <p:cNvSpPr>
                    <a:spLocks/>
                  </p:cNvSpPr>
                  <p:nvPr/>
                </p:nvSpPr>
                <p:spPr bwMode="hidden">
                  <a:xfrm rot="-1325434">
                    <a:off x="4003" y="673"/>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176" name="Group 77"/>
                <p:cNvGrpSpPr>
                  <a:grpSpLocks/>
                </p:cNvGrpSpPr>
                <p:nvPr/>
              </p:nvGrpSpPr>
              <p:grpSpPr bwMode="auto">
                <a:xfrm>
                  <a:off x="4196" y="163"/>
                  <a:ext cx="699" cy="282"/>
                  <a:chOff x="2683" y="445"/>
                  <a:chExt cx="1781" cy="717"/>
                </a:xfrm>
              </p:grpSpPr>
              <p:sp>
                <p:nvSpPr>
                  <p:cNvPr id="85070" name="Freeform 78"/>
                  <p:cNvSpPr>
                    <a:spLocks/>
                  </p:cNvSpPr>
                  <p:nvPr/>
                </p:nvSpPr>
                <p:spPr bwMode="hidden">
                  <a:xfrm rot="-1921064">
                    <a:off x="2682" y="946"/>
                    <a:ext cx="1233"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71" name="Freeform 79"/>
                  <p:cNvSpPr>
                    <a:spLocks/>
                  </p:cNvSpPr>
                  <p:nvPr/>
                </p:nvSpPr>
                <p:spPr bwMode="hidden">
                  <a:xfrm rot="-1921064">
                    <a:off x="3801" y="444"/>
                    <a:ext cx="661"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85072"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85073"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5179" name="Group 82"/>
                <p:cNvGrpSpPr>
                  <a:grpSpLocks/>
                </p:cNvGrpSpPr>
                <p:nvPr/>
              </p:nvGrpSpPr>
              <p:grpSpPr bwMode="auto">
                <a:xfrm>
                  <a:off x="4242" y="5"/>
                  <a:ext cx="251" cy="596"/>
                  <a:chOff x="2800" y="41"/>
                  <a:chExt cx="640" cy="1520"/>
                </a:xfrm>
              </p:grpSpPr>
              <p:sp>
                <p:nvSpPr>
                  <p:cNvPr id="85075" name="Freeform 83"/>
                  <p:cNvSpPr>
                    <a:spLocks/>
                  </p:cNvSpPr>
                  <p:nvPr/>
                </p:nvSpPr>
                <p:spPr bwMode="hidden">
                  <a:xfrm rot="-3857755">
                    <a:off x="2362" y="936"/>
                    <a:ext cx="1061"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76" name="Freeform 84"/>
                  <p:cNvSpPr>
                    <a:spLocks/>
                  </p:cNvSpPr>
                  <p:nvPr/>
                </p:nvSpPr>
                <p:spPr bwMode="hidden">
                  <a:xfrm rot="-3857755">
                    <a:off x="3011" y="181"/>
                    <a:ext cx="569"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180" name="Group 85"/>
                <p:cNvGrpSpPr>
                  <a:grpSpLocks/>
                </p:cNvGrpSpPr>
                <p:nvPr/>
              </p:nvGrpSpPr>
              <p:grpSpPr bwMode="auto">
                <a:xfrm>
                  <a:off x="4295" y="53"/>
                  <a:ext cx="398" cy="574"/>
                  <a:chOff x="2934" y="163"/>
                  <a:chExt cx="1017" cy="1464"/>
                </a:xfrm>
              </p:grpSpPr>
              <p:sp>
                <p:nvSpPr>
                  <p:cNvPr id="85078"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79"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181" name="Group 88"/>
                <p:cNvGrpSpPr>
                  <a:grpSpLocks/>
                </p:cNvGrpSpPr>
                <p:nvPr/>
              </p:nvGrpSpPr>
              <p:grpSpPr bwMode="auto">
                <a:xfrm>
                  <a:off x="4215" y="2"/>
                  <a:ext cx="95" cy="567"/>
                  <a:chOff x="2730" y="32"/>
                  <a:chExt cx="243" cy="1448"/>
                </a:xfrm>
              </p:grpSpPr>
              <p:sp>
                <p:nvSpPr>
                  <p:cNvPr id="85081"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82"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182" name="Group 91"/>
                <p:cNvGrpSpPr>
                  <a:grpSpLocks/>
                </p:cNvGrpSpPr>
                <p:nvPr/>
              </p:nvGrpSpPr>
              <p:grpSpPr bwMode="auto">
                <a:xfrm>
                  <a:off x="3514" y="683"/>
                  <a:ext cx="425" cy="960"/>
                  <a:chOff x="943" y="1769"/>
                  <a:chExt cx="1085" cy="2450"/>
                </a:xfrm>
              </p:grpSpPr>
              <p:sp>
                <p:nvSpPr>
                  <p:cNvPr id="85084"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85" name="Freeform 93"/>
                  <p:cNvSpPr>
                    <a:spLocks/>
                  </p:cNvSpPr>
                  <p:nvPr/>
                </p:nvSpPr>
                <p:spPr bwMode="hidden">
                  <a:xfrm rot="18335692" flipH="1">
                    <a:off x="725" y="3509"/>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83" name="Group 94"/>
                <p:cNvGrpSpPr>
                  <a:grpSpLocks/>
                </p:cNvGrpSpPr>
                <p:nvPr/>
              </p:nvGrpSpPr>
              <p:grpSpPr bwMode="auto">
                <a:xfrm>
                  <a:off x="3715" y="748"/>
                  <a:ext cx="300" cy="930"/>
                  <a:chOff x="1455" y="1936"/>
                  <a:chExt cx="766" cy="2373"/>
                </a:xfrm>
              </p:grpSpPr>
              <p:sp>
                <p:nvSpPr>
                  <p:cNvPr id="85087"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88" name="Freeform 96"/>
                  <p:cNvSpPr>
                    <a:spLocks/>
                  </p:cNvSpPr>
                  <p:nvPr/>
                </p:nvSpPr>
                <p:spPr bwMode="hidden">
                  <a:xfrm rot="17542885" flipH="1">
                    <a:off x="1274" y="3635"/>
                    <a:ext cx="854"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84" name="Group 97"/>
                <p:cNvGrpSpPr>
                  <a:grpSpLocks/>
                </p:cNvGrpSpPr>
                <p:nvPr/>
              </p:nvGrpSpPr>
              <p:grpSpPr bwMode="auto">
                <a:xfrm rot="88588">
                  <a:off x="3923" y="769"/>
                  <a:ext cx="180" cy="913"/>
                  <a:chOff x="1956" y="1990"/>
                  <a:chExt cx="492" cy="2604"/>
                </a:xfrm>
              </p:grpSpPr>
              <p:sp>
                <p:nvSpPr>
                  <p:cNvPr id="85090" name="Freeform 98"/>
                  <p:cNvSpPr>
                    <a:spLocks/>
                  </p:cNvSpPr>
                  <p:nvPr/>
                </p:nvSpPr>
                <p:spPr bwMode="hidden">
                  <a:xfrm rot="16782062" flipH="1">
                    <a:off x="1438" y="2692"/>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5091" name="Freeform 99"/>
                  <p:cNvSpPr>
                    <a:spLocks/>
                  </p:cNvSpPr>
                  <p:nvPr/>
                </p:nvSpPr>
                <p:spPr bwMode="hidden">
                  <a:xfrm rot="16782062" flipH="1">
                    <a:off x="1730" y="3897"/>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85" name="Group 100"/>
                <p:cNvGrpSpPr>
                  <a:grpSpLocks/>
                </p:cNvGrpSpPr>
                <p:nvPr/>
              </p:nvGrpSpPr>
              <p:grpSpPr bwMode="auto">
                <a:xfrm>
                  <a:off x="4451" y="662"/>
                  <a:ext cx="442" cy="951"/>
                  <a:chOff x="3334" y="1717"/>
                  <a:chExt cx="1125" cy="2426"/>
                </a:xfrm>
              </p:grpSpPr>
              <p:sp>
                <p:nvSpPr>
                  <p:cNvPr id="85093"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85094"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86" name="Group 103"/>
                <p:cNvGrpSpPr>
                  <a:grpSpLocks/>
                </p:cNvGrpSpPr>
                <p:nvPr/>
              </p:nvGrpSpPr>
              <p:grpSpPr bwMode="auto">
                <a:xfrm>
                  <a:off x="4391" y="721"/>
                  <a:ext cx="347" cy="951"/>
                  <a:chOff x="3181" y="1866"/>
                  <a:chExt cx="883" cy="2426"/>
                </a:xfrm>
              </p:grpSpPr>
              <p:sp>
                <p:nvSpPr>
                  <p:cNvPr id="85096" name="Freeform 104"/>
                  <p:cNvSpPr>
                    <a:spLocks/>
                  </p:cNvSpPr>
                  <p:nvPr/>
                </p:nvSpPr>
                <p:spPr bwMode="hidden">
                  <a:xfrm rot="3745735">
                    <a:off x="2506" y="2539"/>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85097" name="Freeform 105"/>
                  <p:cNvSpPr>
                    <a:spLocks/>
                  </p:cNvSpPr>
                  <p:nvPr/>
                </p:nvSpPr>
                <p:spPr bwMode="hidden">
                  <a:xfrm rot="3745735">
                    <a:off x="3387" y="3613"/>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5187" name="Group 106"/>
                <p:cNvGrpSpPr>
                  <a:grpSpLocks/>
                </p:cNvGrpSpPr>
                <p:nvPr/>
              </p:nvGrpSpPr>
              <p:grpSpPr bwMode="auto">
                <a:xfrm>
                  <a:off x="4323" y="767"/>
                  <a:ext cx="243" cy="935"/>
                  <a:chOff x="3006" y="1983"/>
                  <a:chExt cx="619" cy="2386"/>
                </a:xfrm>
              </p:grpSpPr>
              <p:sp>
                <p:nvSpPr>
                  <p:cNvPr id="85099" name="Freeform 107"/>
                  <p:cNvSpPr>
                    <a:spLocks/>
                  </p:cNvSpPr>
                  <p:nvPr/>
                </p:nvSpPr>
                <p:spPr bwMode="hidden">
                  <a:xfrm rot="4286818">
                    <a:off x="2328" y="2659"/>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85100" name="Freeform 108"/>
                  <p:cNvSpPr>
                    <a:spLocks/>
                  </p:cNvSpPr>
                  <p:nvPr/>
                </p:nvSpPr>
                <p:spPr bwMode="hidden">
                  <a:xfrm rot="4286818">
                    <a:off x="3001" y="3744"/>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5188" name="Group 109"/>
                <p:cNvGrpSpPr>
                  <a:grpSpLocks/>
                </p:cNvGrpSpPr>
                <p:nvPr/>
              </p:nvGrpSpPr>
              <p:grpSpPr bwMode="auto">
                <a:xfrm>
                  <a:off x="4249" y="813"/>
                  <a:ext cx="159" cy="870"/>
                  <a:chOff x="2819" y="2101"/>
                  <a:chExt cx="405" cy="2219"/>
                </a:xfrm>
              </p:grpSpPr>
              <p:sp>
                <p:nvSpPr>
                  <p:cNvPr id="85102" name="Freeform 110"/>
                  <p:cNvSpPr>
                    <a:spLocks/>
                  </p:cNvSpPr>
                  <p:nvPr/>
                </p:nvSpPr>
                <p:spPr bwMode="hidden">
                  <a:xfrm rot="4898956">
                    <a:off x="2208" y="2711"/>
                    <a:ext cx="1469"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85103" name="Freeform 111"/>
                  <p:cNvSpPr>
                    <a:spLocks/>
                  </p:cNvSpPr>
                  <p:nvPr/>
                </p:nvSpPr>
                <p:spPr bwMode="hidden">
                  <a:xfrm rot="4898956">
                    <a:off x="2637" y="3730"/>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5189" name="Group 112"/>
                <p:cNvGrpSpPr>
                  <a:grpSpLocks/>
                </p:cNvGrpSpPr>
                <p:nvPr/>
              </p:nvGrpSpPr>
              <p:grpSpPr bwMode="auto">
                <a:xfrm>
                  <a:off x="4045" y="826"/>
                  <a:ext cx="167" cy="857"/>
                  <a:chOff x="2287" y="2135"/>
                  <a:chExt cx="426" cy="2185"/>
                </a:xfrm>
              </p:grpSpPr>
              <p:sp>
                <p:nvSpPr>
                  <p:cNvPr id="85105" name="Freeform 113"/>
                  <p:cNvSpPr>
                    <a:spLocks/>
                  </p:cNvSpPr>
                  <p:nvPr/>
                </p:nvSpPr>
                <p:spPr bwMode="hidden">
                  <a:xfrm rot="5755659">
                    <a:off x="1902" y="2759"/>
                    <a:ext cx="1435"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85106" name="Freeform 114"/>
                  <p:cNvSpPr>
                    <a:spLocks/>
                  </p:cNvSpPr>
                  <p:nvPr/>
                </p:nvSpPr>
                <p:spPr bwMode="hidden">
                  <a:xfrm rot="5755659">
                    <a:off x="2050" y="3786"/>
                    <a:ext cx="770"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sp>
            <p:nvSpPr>
              <p:cNvPr id="85107"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85108" name="Arc 116"/>
              <p:cNvSpPr>
                <a:spLocks/>
              </p:cNvSpPr>
              <p:nvPr/>
            </p:nvSpPr>
            <p:spPr bwMode="hidden">
              <a:xfrm flipH="1">
                <a:off x="3527" y="725"/>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85109"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85110" name="Arc 118"/>
              <p:cNvSpPr>
                <a:spLocks/>
              </p:cNvSpPr>
              <p:nvPr/>
            </p:nvSpPr>
            <p:spPr bwMode="hidden">
              <a:xfrm flipH="1">
                <a:off x="3612" y="580"/>
                <a:ext cx="486"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85111" name="Arc 119"/>
              <p:cNvSpPr>
                <a:spLocks/>
              </p:cNvSpPr>
              <p:nvPr/>
            </p:nvSpPr>
            <p:spPr bwMode="hidden">
              <a:xfrm flipH="1">
                <a:off x="3267" y="628"/>
                <a:ext cx="791" cy="931"/>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85112"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85113"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85114"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85115" name="Arc 123"/>
              <p:cNvSpPr>
                <a:spLocks/>
              </p:cNvSpPr>
              <p:nvPr/>
            </p:nvSpPr>
            <p:spPr bwMode="hidden">
              <a:xfrm>
                <a:off x="4302"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85116" name="Freeform 124"/>
              <p:cNvSpPr>
                <a:spLocks/>
              </p:cNvSpPr>
              <p:nvPr/>
            </p:nvSpPr>
            <p:spPr bwMode="hidden">
              <a:xfrm>
                <a:off x="4410" y="1033"/>
                <a:ext cx="189"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85117" name="Freeform 125"/>
              <p:cNvSpPr>
                <a:spLocks/>
              </p:cNvSpPr>
              <p:nvPr/>
            </p:nvSpPr>
            <p:spPr bwMode="hidden">
              <a:xfrm rot="19660755" flipV="1">
                <a:off x="4114" y="843"/>
                <a:ext cx="172" cy="32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85118"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85119" name="Arc 127"/>
              <p:cNvSpPr>
                <a:spLocks/>
              </p:cNvSpPr>
              <p:nvPr/>
            </p:nvSpPr>
            <p:spPr bwMode="hidden">
              <a:xfrm flipH="1">
                <a:off x="3426" y="122"/>
                <a:ext cx="724"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85120" name="Arc 128"/>
              <p:cNvSpPr>
                <a:spLocks/>
              </p:cNvSpPr>
              <p:nvPr/>
            </p:nvSpPr>
            <p:spPr bwMode="hidden">
              <a:xfrm>
                <a:off x="4199" y="502"/>
                <a:ext cx="298" cy="903"/>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85121"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85122"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85123"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85124"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85125" name="Freeform 133"/>
              <p:cNvSpPr>
                <a:spLocks/>
              </p:cNvSpPr>
              <p:nvPr/>
            </p:nvSpPr>
            <p:spPr bwMode="hidden">
              <a:xfrm>
                <a:off x="4636" y="576"/>
                <a:ext cx="594" cy="41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85126" name="Freeform 134"/>
              <p:cNvSpPr>
                <a:spLocks/>
              </p:cNvSpPr>
              <p:nvPr/>
            </p:nvSpPr>
            <p:spPr bwMode="hidden">
              <a:xfrm>
                <a:off x="4658" y="132"/>
                <a:ext cx="260" cy="56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85127"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85128"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5123"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13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8513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8513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7F160A23-0423-493A-A7AD-785DE13BDB6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59875" cy="6858000"/>
            <a:chOff x="0" y="0"/>
            <a:chExt cx="5770" cy="4320"/>
          </a:xfrm>
        </p:grpSpPr>
        <p:sp>
          <p:nvSpPr>
            <p:cNvPr id="9011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9011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9011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9011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011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9012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9012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9012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9012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9012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9012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012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012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9012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9012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9013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9013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9013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9013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9013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9013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9013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9013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3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defRPr>
            </a:lvl1pPr>
          </a:lstStyle>
          <a:p>
            <a:pPr>
              <a:defRPr/>
            </a:pPr>
            <a:endParaRPr lang="en-US"/>
          </a:p>
        </p:txBody>
      </p:sp>
      <p:sp>
        <p:nvSpPr>
          <p:cNvPr id="9013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defRPr>
            </a:lvl1pPr>
          </a:lstStyle>
          <a:p>
            <a:pPr>
              <a:defRPr/>
            </a:pPr>
            <a:fld id="{F8293C2B-612E-45F9-B11D-2BFE2FF56431}" type="slidenum">
              <a:rPr lang="en-US"/>
              <a:pPr>
                <a:defRPr/>
              </a:pPr>
              <a:t>‹#›</a:t>
            </a:fld>
            <a:endParaRPr lang="en-US"/>
          </a:p>
        </p:txBody>
      </p:sp>
      <p:sp>
        <p:nvSpPr>
          <p:cNvPr id="9014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24"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676400"/>
            <a:ext cx="8153400" cy="990600"/>
          </a:xfrm>
        </p:spPr>
        <p:txBody>
          <a:bodyPr/>
          <a:lstStyle/>
          <a:p>
            <a:pPr algn="ctr" eaLnBrk="1" hangingPunct="1">
              <a:lnSpc>
                <a:spcPct val="95000"/>
              </a:lnSpc>
            </a:pPr>
            <a:r>
              <a:rPr lang="en-US" sz="3200" b="1" smtClean="0">
                <a:latin typeface="Comic Sans MS" pitchFamily="66" charset="0"/>
              </a:rPr>
              <a:t>PENENTUAN HARGA AIR MINUM</a:t>
            </a:r>
            <a:endParaRPr lang="en-US" sz="3200" smtClean="0">
              <a:latin typeface="Comic Sans MS" pitchFamily="66" charset="0"/>
            </a:endParaRPr>
          </a:p>
        </p:txBody>
      </p:sp>
      <p:pic>
        <p:nvPicPr>
          <p:cNvPr id="10243" name="Picture 7" descr="IPEBE"/>
          <p:cNvPicPr>
            <a:picLocks noChangeAspect="1" noChangeArrowheads="1"/>
          </p:cNvPicPr>
          <p:nvPr/>
        </p:nvPicPr>
        <p:blipFill>
          <a:blip r:embed="rId2"/>
          <a:srcRect/>
          <a:stretch>
            <a:fillRect/>
          </a:stretch>
        </p:blipFill>
        <p:spPr bwMode="auto">
          <a:xfrm>
            <a:off x="3657600" y="457200"/>
            <a:ext cx="1435100" cy="1447800"/>
          </a:xfrm>
          <a:prstGeom prst="rect">
            <a:avLst/>
          </a:prstGeom>
          <a:noFill/>
          <a:ln w="9525">
            <a:noFill/>
            <a:miter lim="800000"/>
            <a:headEnd/>
            <a:tailEnd/>
          </a:ln>
        </p:spPr>
      </p:pic>
      <p:sp>
        <p:nvSpPr>
          <p:cNvPr id="10244" name="Text Box 10"/>
          <p:cNvSpPr txBox="1">
            <a:spLocks noChangeArrowheads="1"/>
          </p:cNvSpPr>
          <p:nvPr/>
        </p:nvSpPr>
        <p:spPr bwMode="auto">
          <a:xfrm>
            <a:off x="1295400" y="4724400"/>
            <a:ext cx="6477000" cy="987425"/>
          </a:xfrm>
          <a:prstGeom prst="rect">
            <a:avLst/>
          </a:prstGeom>
          <a:noFill/>
          <a:ln w="9525">
            <a:noFill/>
            <a:miter lim="800000"/>
            <a:headEnd/>
            <a:tailEnd/>
          </a:ln>
        </p:spPr>
        <p:txBody>
          <a:bodyPr lIns="71592" tIns="35796" rIns="71592" bIns="35796">
            <a:spAutoFit/>
          </a:bodyPr>
          <a:lstStyle/>
          <a:p>
            <a:pPr algn="ctr" defTabSz="717550"/>
            <a:r>
              <a:rPr lang="en-US" sz="2000" b="1">
                <a:latin typeface="Algerian" pitchFamily="82" charset="0"/>
              </a:rPr>
              <a:t>Dr. Ir. AHYAR ISMAIL, MAgr</a:t>
            </a:r>
          </a:p>
          <a:p>
            <a:pPr algn="ctr" defTabSz="717550"/>
            <a:r>
              <a:rPr lang="en-US" sz="2000" b="1">
                <a:latin typeface="Algerian" pitchFamily="82" charset="0"/>
              </a:rPr>
              <a:t>INSTITUT PERTANIAN BOGOR</a:t>
            </a:r>
          </a:p>
          <a:p>
            <a:pPr algn="ctr" defTabSz="717550"/>
            <a:r>
              <a:rPr lang="en-US" sz="2000" b="1">
                <a:latin typeface="Algerian" pitchFamily="82" charset="0"/>
              </a:rPr>
              <a:t>2007</a:t>
            </a:r>
          </a:p>
        </p:txBody>
      </p:sp>
      <p:sp>
        <p:nvSpPr>
          <p:cNvPr id="10245" name="WordArt 12"/>
          <p:cNvSpPr>
            <a:spLocks noChangeArrowheads="1" noChangeShapeType="1" noTextEdit="1"/>
          </p:cNvSpPr>
          <p:nvPr/>
        </p:nvSpPr>
        <p:spPr bwMode="auto">
          <a:xfrm>
            <a:off x="1066800" y="3429000"/>
            <a:ext cx="7315200" cy="914400"/>
          </a:xfrm>
          <a:prstGeom prst="rect">
            <a:avLst/>
          </a:prstGeom>
        </p:spPr>
        <p:txBody>
          <a:bodyPr wrap="none" fromWordArt="1">
            <a:prstTxWarp prst="textPlain">
              <a:avLst>
                <a:gd name="adj" fmla="val 50000"/>
              </a:avLst>
            </a:prstTxWarp>
          </a:bodyPr>
          <a:lstStyle/>
          <a:p>
            <a:pPr algn="ctr"/>
            <a:r>
              <a:rPr lang="fi-FI"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MATA KULIAH EKONOMI SUMBERDAYA AIR</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228600" y="2017713"/>
            <a:ext cx="8726488" cy="4114800"/>
          </a:xfrm>
        </p:spPr>
        <p:txBody>
          <a:bodyPr/>
          <a:lstStyle/>
          <a:p>
            <a:pPr eaLnBrk="1" hangingPunct="1"/>
            <a:r>
              <a:rPr lang="en-US" smtClean="0"/>
              <a:t>Penyebab inefisiensi dlm pengelolaan SDA :</a:t>
            </a:r>
          </a:p>
          <a:p>
            <a:pPr eaLnBrk="1" hangingPunct="1">
              <a:buFont typeface="Wingdings" pitchFamily="2" charset="2"/>
              <a:buNone/>
            </a:pPr>
            <a:r>
              <a:rPr lang="en-US" smtClean="0"/>
              <a:t>		</a:t>
            </a:r>
            <a:r>
              <a:rPr lang="en-US" smtClean="0">
                <a:solidFill>
                  <a:srgbClr val="800080"/>
                </a:solidFill>
              </a:rPr>
              <a:t>1. Pembatasan-pembatasan dlm hal 	 </a:t>
            </a:r>
          </a:p>
          <a:p>
            <a:pPr eaLnBrk="1" hangingPunct="1">
              <a:buFont typeface="Wingdings" pitchFamily="2" charset="2"/>
              <a:buNone/>
            </a:pPr>
            <a:r>
              <a:rPr lang="en-US" smtClean="0">
                <a:solidFill>
                  <a:srgbClr val="800080"/>
                </a:solidFill>
              </a:rPr>
              <a:t>		    pentransferan air</a:t>
            </a:r>
          </a:p>
          <a:p>
            <a:pPr eaLnBrk="1" hangingPunct="1">
              <a:buFont typeface="Wingdings" pitchFamily="2" charset="2"/>
              <a:buNone/>
            </a:pPr>
            <a:r>
              <a:rPr lang="en-US" smtClean="0"/>
              <a:t>		</a:t>
            </a:r>
            <a:r>
              <a:rPr lang="en-US" smtClean="0">
                <a:solidFill>
                  <a:srgbClr val="CC0000"/>
                </a:solidFill>
              </a:rPr>
              <a:t>2. Penetapan harga air </a:t>
            </a:r>
            <a:r>
              <a:rPr lang="en-US" i="1" smtClean="0">
                <a:solidFill>
                  <a:srgbClr val="CC0000"/>
                </a:solidFill>
              </a:rPr>
              <a:t>(water pricing)</a:t>
            </a:r>
          </a:p>
          <a:p>
            <a:pPr eaLnBrk="1" hangingPunct="1">
              <a:buFont typeface="Wingdings" pitchFamily="2" charset="2"/>
              <a:buNone/>
            </a:pPr>
            <a:r>
              <a:rPr lang="en-US" smtClean="0"/>
              <a:t>		</a:t>
            </a:r>
            <a:r>
              <a:rPr lang="en-US" smtClean="0">
                <a:solidFill>
                  <a:srgbClr val="0000CC"/>
                </a:solidFill>
              </a:rPr>
              <a:t>3. Masalah kepemilikan umum </a:t>
            </a:r>
            <a:r>
              <a:rPr lang="en-US" i="1" smtClean="0">
                <a:solidFill>
                  <a:srgbClr val="0000CC"/>
                </a:solidFill>
              </a:rPr>
              <a:t>(common 	    property problem)</a:t>
            </a:r>
          </a:p>
        </p:txBody>
      </p:sp>
      <p:pic>
        <p:nvPicPr>
          <p:cNvPr id="16387" name="Picture 3" descr="16"/>
          <p:cNvPicPr>
            <a:picLocks noChangeAspect="1" noChangeArrowheads="1" noCrop="1"/>
          </p:cNvPicPr>
          <p:nvPr>
            <p:ph type="title"/>
          </p:nvPr>
        </p:nvPicPr>
        <p:blipFill>
          <a:blip r:embed="rId2"/>
          <a:srcRect/>
          <a:stretch>
            <a:fillRect/>
          </a:stretch>
        </p:blipFill>
        <p:spPr>
          <a:xfrm>
            <a:off x="1295400" y="214313"/>
            <a:ext cx="7543800" cy="14620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 calcmode="lin" valueType="num">
                                      <p:cBhvr additive="base">
                                        <p:cTn id="7" dur="500" fill="hold"/>
                                        <p:tgtEl>
                                          <p:spTgt spid="69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4">
                                            <p:txEl>
                                              <p:pRg st="1" end="1"/>
                                            </p:txEl>
                                          </p:spTgt>
                                        </p:tgtEl>
                                        <p:attrNameLst>
                                          <p:attrName>style.visibility</p:attrName>
                                        </p:attrNameLst>
                                      </p:cBhvr>
                                      <p:to>
                                        <p:strVal val="visible"/>
                                      </p:to>
                                    </p:set>
                                    <p:anim calcmode="lin" valueType="num">
                                      <p:cBhvr additive="base">
                                        <p:cTn id="13" dur="500" fill="hold"/>
                                        <p:tgtEl>
                                          <p:spTgt spid="69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 calcmode="lin" valueType="num">
                                      <p:cBhvr additive="base">
                                        <p:cTn id="17" dur="500" fill="hold"/>
                                        <p:tgtEl>
                                          <p:spTgt spid="6963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6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9634">
                                            <p:txEl>
                                              <p:pRg st="3" end="3"/>
                                            </p:txEl>
                                          </p:spTgt>
                                        </p:tgtEl>
                                        <p:attrNameLst>
                                          <p:attrName>style.visibility</p:attrName>
                                        </p:attrNameLst>
                                      </p:cBhvr>
                                      <p:to>
                                        <p:strVal val="visible"/>
                                      </p:to>
                                    </p:set>
                                    <p:anim to="" calcmode="lin" valueType="num">
                                      <p:cBhvr>
                                        <p:cTn id="23" dur="1" fill="hold"/>
                                        <p:tgtEl>
                                          <p:spTgt spid="69634">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9634">
                                            <p:txEl>
                                              <p:pRg st="4" end="4"/>
                                            </p:txEl>
                                          </p:spTgt>
                                        </p:tgtEl>
                                        <p:attrNameLst>
                                          <p:attrName>style.visibility</p:attrName>
                                        </p:attrNameLst>
                                      </p:cBhvr>
                                      <p:to>
                                        <p:strVal val="visible"/>
                                      </p:to>
                                    </p:set>
                                    <p:anim to="" calcmode="lin" valueType="num">
                                      <p:cBhvr>
                                        <p:cTn id="28" dur="1" fill="hold"/>
                                        <p:tgtEl>
                                          <p:spTgt spid="6963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685800" y="2743200"/>
            <a:ext cx="8269288" cy="3886200"/>
          </a:xfrm>
        </p:spPr>
        <p:txBody>
          <a:bodyPr/>
          <a:lstStyle/>
          <a:p>
            <a:pPr eaLnBrk="1" hangingPunct="1">
              <a:lnSpc>
                <a:spcPct val="80000"/>
              </a:lnSpc>
            </a:pPr>
            <a:r>
              <a:rPr lang="en-US" sz="2400" smtClean="0"/>
              <a:t>Umumnya air bersih di Indonesia dikelola oleh PDAM</a:t>
            </a:r>
          </a:p>
          <a:p>
            <a:pPr eaLnBrk="1" hangingPunct="1">
              <a:lnSpc>
                <a:spcPct val="80000"/>
              </a:lnSpc>
            </a:pPr>
            <a:r>
              <a:rPr lang="en-US" sz="2400" smtClean="0"/>
              <a:t>Atas dasar klasifikasi biaya maka biaya produksi air dibagi kedalam </a:t>
            </a:r>
            <a:r>
              <a:rPr lang="en-US" sz="2400" smtClean="0">
                <a:solidFill>
                  <a:srgbClr val="FF0000"/>
                </a:solidFill>
              </a:rPr>
              <a:t>biaya kapasitas</a:t>
            </a:r>
            <a:r>
              <a:rPr lang="en-US" sz="2400" smtClean="0"/>
              <a:t>, </a:t>
            </a:r>
            <a:r>
              <a:rPr lang="en-US" sz="2400" smtClean="0">
                <a:solidFill>
                  <a:srgbClr val="006600"/>
                </a:solidFill>
              </a:rPr>
              <a:t>biaya langganan</a:t>
            </a:r>
            <a:r>
              <a:rPr lang="en-US" sz="2400" smtClean="0"/>
              <a:t> dan </a:t>
            </a:r>
            <a:r>
              <a:rPr lang="en-US" sz="2400" smtClean="0">
                <a:solidFill>
                  <a:srgbClr val="0000CC"/>
                </a:solidFill>
              </a:rPr>
              <a:t>biaya penyerahan</a:t>
            </a:r>
          </a:p>
          <a:p>
            <a:pPr eaLnBrk="1" hangingPunct="1">
              <a:lnSpc>
                <a:spcPct val="80000"/>
              </a:lnSpc>
            </a:pPr>
            <a:r>
              <a:rPr lang="en-US" sz="2400" smtClean="0">
                <a:solidFill>
                  <a:srgbClr val="FF9900"/>
                </a:solidFill>
              </a:rPr>
              <a:t>Biaya kapasitas berkaitan dengan ukuran perusahaan sprt instalasi air minum</a:t>
            </a:r>
          </a:p>
          <a:p>
            <a:pPr eaLnBrk="1" hangingPunct="1">
              <a:lnSpc>
                <a:spcPct val="80000"/>
              </a:lnSpc>
            </a:pPr>
            <a:r>
              <a:rPr lang="en-US" sz="2400" smtClean="0">
                <a:solidFill>
                  <a:srgbClr val="008000"/>
                </a:solidFill>
              </a:rPr>
              <a:t>Biaya langganan berkaitan dgn jumlah dan penyebaran pelanggan (biaya penagihan, biaya meteran dan biaya pelayanan/perbaikan, pemberian nama pd rekening serta biaya utk membaca meteran dan rekening)</a:t>
            </a:r>
          </a:p>
          <a:p>
            <a:pPr eaLnBrk="1" hangingPunct="1">
              <a:lnSpc>
                <a:spcPct val="80000"/>
              </a:lnSpc>
            </a:pPr>
            <a:r>
              <a:rPr lang="en-US" sz="2400" smtClean="0">
                <a:solidFill>
                  <a:srgbClr val="CC0000"/>
                </a:solidFill>
              </a:rPr>
              <a:t>Biaya penyerahan berkaitan dengan volume pengiriman air seperti biaya tranportasi dan biaya penyaluran. </a:t>
            </a:r>
          </a:p>
        </p:txBody>
      </p:sp>
      <p:pic>
        <p:nvPicPr>
          <p:cNvPr id="17411" name="Picture 4" descr="7"/>
          <p:cNvPicPr>
            <a:picLocks noChangeAspect="1" noChangeArrowheads="1" noCrop="1"/>
          </p:cNvPicPr>
          <p:nvPr>
            <p:ph type="title"/>
          </p:nvPr>
        </p:nvPicPr>
        <p:blipFill>
          <a:blip r:embed="rId2"/>
          <a:srcRect/>
          <a:stretch>
            <a:fillRect/>
          </a:stretch>
        </p:blipFill>
        <p:spPr>
          <a:xfrm>
            <a:off x="1143000" y="214313"/>
            <a:ext cx="7696200" cy="1462087"/>
          </a:xfrm>
          <a:noFill/>
        </p:spPr>
      </p:pic>
      <p:sp>
        <p:nvSpPr>
          <p:cNvPr id="70662" name="Text Box 6"/>
          <p:cNvSpPr txBox="1">
            <a:spLocks noChangeArrowheads="1"/>
          </p:cNvSpPr>
          <p:nvPr/>
        </p:nvSpPr>
        <p:spPr bwMode="auto">
          <a:xfrm>
            <a:off x="609600" y="2209800"/>
            <a:ext cx="74676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latin typeface="Rockwell" pitchFamily="18" charset="0"/>
              </a:rPr>
              <a:t>BIAYA PRODUKSI AIR (PDAM)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62">
                                            <p:txEl>
                                              <p:pRg st="0" end="0"/>
                                            </p:txEl>
                                          </p:spTgt>
                                        </p:tgtEl>
                                        <p:attrNameLst>
                                          <p:attrName>style.visibility</p:attrName>
                                        </p:attrNameLst>
                                      </p:cBhvr>
                                      <p:to>
                                        <p:strVal val="visible"/>
                                      </p:to>
                                    </p:set>
                                    <p:anim calcmode="lin" valueType="num">
                                      <p:cBhvr additive="base">
                                        <p:cTn id="7" dur="500" fill="hold"/>
                                        <p:tgtEl>
                                          <p:spTgt spid="706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70659">
                                            <p:txEl>
                                              <p:pRg st="0" end="0"/>
                                            </p:txEl>
                                          </p:spTgt>
                                        </p:tgtEl>
                                        <p:attrNameLst>
                                          <p:attrName>style.visibility</p:attrName>
                                        </p:attrNameLst>
                                      </p:cBhvr>
                                      <p:to>
                                        <p:strVal val="visible"/>
                                      </p:to>
                                    </p:set>
                                    <p:anim to="" calcmode="lin" valueType="num">
                                      <p:cBhvr>
                                        <p:cTn id="13" dur="1" fill="hold"/>
                                        <p:tgtEl>
                                          <p:spTgt spid="7065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0659">
                                            <p:txEl>
                                              <p:pRg st="1" end="1"/>
                                            </p:txEl>
                                          </p:spTgt>
                                        </p:tgtEl>
                                        <p:attrNameLst>
                                          <p:attrName>style.visibility</p:attrName>
                                        </p:attrNameLst>
                                      </p:cBhvr>
                                      <p:to>
                                        <p:strVal val="visible"/>
                                      </p:to>
                                    </p:set>
                                    <p:anim to="" calcmode="lin" valueType="num">
                                      <p:cBhvr>
                                        <p:cTn id="18" dur="1" fill="hold"/>
                                        <p:tgtEl>
                                          <p:spTgt spid="70659">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70659">
                                            <p:txEl>
                                              <p:pRg st="2" end="2"/>
                                            </p:txEl>
                                          </p:spTgt>
                                        </p:tgtEl>
                                        <p:attrNameLst>
                                          <p:attrName>style.visibility</p:attrName>
                                        </p:attrNameLst>
                                      </p:cBhvr>
                                      <p:to>
                                        <p:strVal val="visible"/>
                                      </p:to>
                                    </p:set>
                                    <p:anim to="" calcmode="lin" valueType="num">
                                      <p:cBhvr>
                                        <p:cTn id="23" dur="1" fill="hold"/>
                                        <p:tgtEl>
                                          <p:spTgt spid="70659">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70659">
                                            <p:txEl>
                                              <p:pRg st="3" end="3"/>
                                            </p:txEl>
                                          </p:spTgt>
                                        </p:tgtEl>
                                        <p:attrNameLst>
                                          <p:attrName>style.visibility</p:attrName>
                                        </p:attrNameLst>
                                      </p:cBhvr>
                                      <p:to>
                                        <p:strVal val="visible"/>
                                      </p:to>
                                    </p:set>
                                    <p:anim to="" calcmode="lin" valueType="num">
                                      <p:cBhvr>
                                        <p:cTn id="28" dur="1" fill="hold"/>
                                        <p:tgtEl>
                                          <p:spTgt spid="70659">
                                            <p:txEl>
                                              <p:pRg st="3" end="3"/>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70659">
                                            <p:txEl>
                                              <p:pRg st="4" end="4"/>
                                            </p:txEl>
                                          </p:spTgt>
                                        </p:tgtEl>
                                        <p:attrNameLst>
                                          <p:attrName>style.visibility</p:attrName>
                                        </p:attrNameLst>
                                      </p:cBhvr>
                                      <p:to>
                                        <p:strVal val="visible"/>
                                      </p:to>
                                    </p:set>
                                    <p:anim to="" calcmode="lin" valueType="num">
                                      <p:cBhvr>
                                        <p:cTn id="33" dur="1" fill="hold"/>
                                        <p:tgtEl>
                                          <p:spTgt spid="7065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381000" y="2017713"/>
            <a:ext cx="8574088" cy="4114800"/>
          </a:xfrm>
        </p:spPr>
        <p:txBody>
          <a:bodyPr/>
          <a:lstStyle/>
          <a:p>
            <a:pPr eaLnBrk="1" hangingPunct="1">
              <a:lnSpc>
                <a:spcPct val="90000"/>
              </a:lnSpc>
            </a:pPr>
            <a:r>
              <a:rPr lang="en-US" sz="2800" smtClean="0"/>
              <a:t>Adapun komponen biaya produksi PDAM : </a:t>
            </a:r>
          </a:p>
          <a:p>
            <a:pPr eaLnBrk="1" hangingPunct="1">
              <a:lnSpc>
                <a:spcPct val="90000"/>
              </a:lnSpc>
              <a:buFont typeface="Wingdings" pitchFamily="2" charset="2"/>
              <a:buNone/>
            </a:pPr>
            <a:r>
              <a:rPr lang="en-US" sz="2800" smtClean="0">
                <a:solidFill>
                  <a:srgbClr val="CC0000"/>
                </a:solidFill>
              </a:rPr>
              <a:t>	biaya ekspansi, biaya tetap dan biaya variabel</a:t>
            </a:r>
          </a:p>
          <a:p>
            <a:pPr eaLnBrk="1" hangingPunct="1">
              <a:lnSpc>
                <a:spcPct val="90000"/>
              </a:lnSpc>
            </a:pPr>
            <a:r>
              <a:rPr lang="en-US" sz="2800" smtClean="0">
                <a:solidFill>
                  <a:schemeClr val="folHlink"/>
                </a:solidFill>
              </a:rPr>
              <a:t>Biaya ekspansi adalah biaya yg dikeluarkan dalam rangka pengembangan kapasitas pelayanan PDAM.</a:t>
            </a:r>
          </a:p>
          <a:p>
            <a:pPr eaLnBrk="1" hangingPunct="1">
              <a:lnSpc>
                <a:spcPct val="90000"/>
              </a:lnSpc>
            </a:pPr>
            <a:r>
              <a:rPr lang="en-US" sz="2800" smtClean="0">
                <a:solidFill>
                  <a:srgbClr val="9900CC"/>
                </a:solidFill>
              </a:rPr>
              <a:t>Biaya tetap adalah biaya yang tidak berubah dalam jangka pendek.</a:t>
            </a:r>
          </a:p>
          <a:p>
            <a:pPr eaLnBrk="1" hangingPunct="1">
              <a:lnSpc>
                <a:spcPct val="90000"/>
              </a:lnSpc>
            </a:pPr>
            <a:r>
              <a:rPr lang="en-US" sz="2800" smtClean="0">
                <a:solidFill>
                  <a:srgbClr val="339966"/>
                </a:solidFill>
              </a:rPr>
              <a:t>Biaya variavel adalah biaya yang berubah sesuai dengan jumlah (volume) air yg disalurkan.</a:t>
            </a:r>
          </a:p>
          <a:p>
            <a:pPr eaLnBrk="1" hangingPunct="1">
              <a:lnSpc>
                <a:spcPct val="90000"/>
              </a:lnSpc>
              <a:buFont typeface="Wingdings" pitchFamily="2" charset="2"/>
              <a:buNone/>
            </a:pPr>
            <a:r>
              <a:rPr lang="en-US" sz="2800" smtClean="0">
                <a:solidFill>
                  <a:srgbClr val="CC0000"/>
                </a:solidFill>
              </a:rPr>
              <a:t> </a:t>
            </a:r>
            <a:endParaRPr lang="en-US" sz="2800" smtClean="0">
              <a:solidFill>
                <a:srgbClr val="00CCFF"/>
              </a:solidFill>
            </a:endParaRPr>
          </a:p>
        </p:txBody>
      </p:sp>
      <p:pic>
        <p:nvPicPr>
          <p:cNvPr id="18435" name="Picture 4" descr="7"/>
          <p:cNvPicPr>
            <a:picLocks noChangeAspect="1" noChangeArrowheads="1" noCrop="1"/>
          </p:cNvPicPr>
          <p:nvPr>
            <p:ph type="title"/>
          </p:nvPr>
        </p:nvPicPr>
        <p:blipFill>
          <a:blip r:embed="rId2"/>
          <a:srcRect/>
          <a:stretch>
            <a:fillRect/>
          </a:stretch>
        </p:blipFill>
        <p:spPr>
          <a:xfrm>
            <a:off x="1219200" y="214313"/>
            <a:ext cx="7543800" cy="14620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anim calcmode="lin" valueType="num">
                                      <p:cBhvr additive="base">
                                        <p:cTn id="11"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 calcmode="lin" valueType="num">
                                      <p:cBhvr additive="base">
                                        <p:cTn id="17"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683">
                                            <p:txEl>
                                              <p:pRg st="3" end="3"/>
                                            </p:txEl>
                                          </p:spTgt>
                                        </p:tgtEl>
                                        <p:attrNameLst>
                                          <p:attrName>style.visibility</p:attrName>
                                        </p:attrNameLst>
                                      </p:cBhvr>
                                      <p:to>
                                        <p:strVal val="visible"/>
                                      </p:to>
                                    </p:set>
                                    <p:anim calcmode="lin" valueType="num">
                                      <p:cBhvr additive="base">
                                        <p:cTn id="23"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683">
                                            <p:txEl>
                                              <p:pRg st="4" end="4"/>
                                            </p:txEl>
                                          </p:spTgt>
                                        </p:tgtEl>
                                        <p:attrNameLst>
                                          <p:attrName>style.visibility</p:attrName>
                                        </p:attrNameLst>
                                      </p:cBhvr>
                                      <p:to>
                                        <p:strVal val="visible"/>
                                      </p:to>
                                    </p:set>
                                    <p:anim calcmode="lin" valueType="num">
                                      <p:cBhvr additive="base">
                                        <p:cTn id="29"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381000" y="2017713"/>
            <a:ext cx="8574088" cy="4114800"/>
          </a:xfrm>
        </p:spPr>
        <p:txBody>
          <a:bodyPr/>
          <a:lstStyle/>
          <a:p>
            <a:pPr marL="609600" indent="-609600" eaLnBrk="1" hangingPunct="1">
              <a:lnSpc>
                <a:spcPct val="90000"/>
              </a:lnSpc>
            </a:pPr>
            <a:r>
              <a:rPr lang="en-US" sz="2800" smtClean="0">
                <a:solidFill>
                  <a:srgbClr val="CC0000"/>
                </a:solidFill>
              </a:rPr>
              <a:t>Tujuan utama penetapan HPP :</a:t>
            </a:r>
          </a:p>
          <a:p>
            <a:pPr marL="609600" indent="-609600" eaLnBrk="1" hangingPunct="1">
              <a:lnSpc>
                <a:spcPct val="90000"/>
              </a:lnSpc>
              <a:buFont typeface="Wingdings" pitchFamily="2" charset="2"/>
              <a:buAutoNum type="arabicPeriod"/>
            </a:pPr>
            <a:r>
              <a:rPr lang="en-US" sz="2800" smtClean="0">
                <a:solidFill>
                  <a:srgbClr val="0000FF"/>
                </a:solidFill>
              </a:rPr>
              <a:t>Sebagai dasar menetapkan harga di pasar penjualan produk.</a:t>
            </a:r>
          </a:p>
          <a:p>
            <a:pPr marL="609600" indent="-609600" eaLnBrk="1" hangingPunct="1">
              <a:lnSpc>
                <a:spcPct val="90000"/>
              </a:lnSpc>
              <a:buFont typeface="Wingdings" pitchFamily="2" charset="2"/>
              <a:buAutoNum type="arabicPeriod"/>
            </a:pPr>
            <a:r>
              <a:rPr lang="en-US" sz="2800" smtClean="0">
                <a:solidFill>
                  <a:srgbClr val="008000"/>
                </a:solidFill>
              </a:rPr>
              <a:t>Utk menetapkan besarnya laba</a:t>
            </a:r>
          </a:p>
          <a:p>
            <a:pPr marL="609600" indent="-609600" eaLnBrk="1" hangingPunct="1">
              <a:lnSpc>
                <a:spcPct val="90000"/>
              </a:lnSpc>
              <a:buFont typeface="Wingdings" pitchFamily="2" charset="2"/>
              <a:buAutoNum type="arabicPeriod"/>
            </a:pPr>
            <a:r>
              <a:rPr lang="en-US" sz="2800" smtClean="0">
                <a:solidFill>
                  <a:srgbClr val="9933FF"/>
                </a:solidFill>
              </a:rPr>
              <a:t>Sbg alat utk menilai efisiensi dlm proses produksi</a:t>
            </a:r>
          </a:p>
          <a:p>
            <a:pPr marL="609600" indent="-609600" eaLnBrk="1" hangingPunct="1">
              <a:lnSpc>
                <a:spcPct val="90000"/>
              </a:lnSpc>
              <a:buFont typeface="Wingdings" pitchFamily="2" charset="2"/>
              <a:buAutoNum type="arabicPeriod"/>
            </a:pPr>
            <a:r>
              <a:rPr lang="en-US" sz="2800" smtClean="0">
                <a:solidFill>
                  <a:schemeClr val="accent1"/>
                </a:solidFill>
              </a:rPr>
              <a:t>Sbg pedoman dalam pembelian alat perlengkapan yg baru</a:t>
            </a:r>
          </a:p>
          <a:p>
            <a:pPr marL="609600" indent="-609600" eaLnBrk="1" hangingPunct="1">
              <a:lnSpc>
                <a:spcPct val="90000"/>
              </a:lnSpc>
              <a:buFont typeface="Wingdings" pitchFamily="2" charset="2"/>
              <a:buAutoNum type="arabicPeriod"/>
            </a:pPr>
            <a:r>
              <a:rPr lang="en-US" sz="2800" smtClean="0">
                <a:solidFill>
                  <a:srgbClr val="CC0000"/>
                </a:solidFill>
              </a:rPr>
              <a:t>Untuk kepentingan neraca</a:t>
            </a:r>
          </a:p>
          <a:p>
            <a:pPr marL="609600" indent="-609600" eaLnBrk="1" hangingPunct="1">
              <a:lnSpc>
                <a:spcPct val="90000"/>
              </a:lnSpc>
              <a:buFont typeface="Wingdings" pitchFamily="2" charset="2"/>
              <a:buNone/>
            </a:pPr>
            <a:r>
              <a:rPr lang="en-US" sz="2800" smtClean="0">
                <a:solidFill>
                  <a:srgbClr val="CC0000"/>
                </a:solidFill>
              </a:rPr>
              <a:t>	</a:t>
            </a:r>
            <a:endParaRPr lang="en-US" sz="2800" smtClean="0">
              <a:solidFill>
                <a:srgbClr val="00CCFF"/>
              </a:solidFill>
            </a:endParaRPr>
          </a:p>
        </p:txBody>
      </p:sp>
      <p:pic>
        <p:nvPicPr>
          <p:cNvPr id="19459" name="Picture 3" descr="7"/>
          <p:cNvPicPr>
            <a:picLocks noChangeAspect="1" noChangeArrowheads="1" noCrop="1"/>
          </p:cNvPicPr>
          <p:nvPr>
            <p:ph type="title"/>
          </p:nvPr>
        </p:nvPicPr>
        <p:blipFill>
          <a:blip r:embed="rId2"/>
          <a:srcRect/>
          <a:stretch>
            <a:fillRect/>
          </a:stretch>
        </p:blipFill>
        <p:spPr>
          <a:xfrm>
            <a:off x="1219200" y="214313"/>
            <a:ext cx="7543800" cy="14620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 to="" calcmode="lin" valueType="num">
                                      <p:cBhvr>
                                        <p:cTn id="7" dur="1" fill="hold"/>
                                        <p:tgtEl>
                                          <p:spTgt spid="7475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4754">
                                            <p:txEl>
                                              <p:pRg st="1" end="1"/>
                                            </p:txEl>
                                          </p:spTgt>
                                        </p:tgtEl>
                                        <p:attrNameLst>
                                          <p:attrName>style.visibility</p:attrName>
                                        </p:attrNameLst>
                                      </p:cBhvr>
                                      <p:to>
                                        <p:strVal val="visible"/>
                                      </p:to>
                                    </p:set>
                                    <p:anim to="" calcmode="lin" valueType="num">
                                      <p:cBhvr>
                                        <p:cTn id="12" dur="1" fill="hold"/>
                                        <p:tgtEl>
                                          <p:spTgt spid="7475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4754">
                                            <p:txEl>
                                              <p:pRg st="2" end="2"/>
                                            </p:txEl>
                                          </p:spTgt>
                                        </p:tgtEl>
                                        <p:attrNameLst>
                                          <p:attrName>style.visibility</p:attrName>
                                        </p:attrNameLst>
                                      </p:cBhvr>
                                      <p:to>
                                        <p:strVal val="visible"/>
                                      </p:to>
                                    </p:set>
                                    <p:anim to="" calcmode="lin" valueType="num">
                                      <p:cBhvr>
                                        <p:cTn id="17" dur="1" fill="hold"/>
                                        <p:tgtEl>
                                          <p:spTgt spid="7475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4754">
                                            <p:txEl>
                                              <p:pRg st="3" end="3"/>
                                            </p:txEl>
                                          </p:spTgt>
                                        </p:tgtEl>
                                        <p:attrNameLst>
                                          <p:attrName>style.visibility</p:attrName>
                                        </p:attrNameLst>
                                      </p:cBhvr>
                                      <p:to>
                                        <p:strVal val="visible"/>
                                      </p:to>
                                    </p:set>
                                    <p:anim to="" calcmode="lin" valueType="num">
                                      <p:cBhvr>
                                        <p:cTn id="22" dur="1" fill="hold"/>
                                        <p:tgtEl>
                                          <p:spTgt spid="7475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4754">
                                            <p:txEl>
                                              <p:pRg st="4" end="4"/>
                                            </p:txEl>
                                          </p:spTgt>
                                        </p:tgtEl>
                                        <p:attrNameLst>
                                          <p:attrName>style.visibility</p:attrName>
                                        </p:attrNameLst>
                                      </p:cBhvr>
                                      <p:to>
                                        <p:strVal val="visible"/>
                                      </p:to>
                                    </p:set>
                                    <p:anim to="" calcmode="lin" valueType="num">
                                      <p:cBhvr>
                                        <p:cTn id="27" dur="1" fill="hold"/>
                                        <p:tgtEl>
                                          <p:spTgt spid="7475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4754">
                                            <p:txEl>
                                              <p:pRg st="5" end="5"/>
                                            </p:txEl>
                                          </p:spTgt>
                                        </p:tgtEl>
                                        <p:attrNameLst>
                                          <p:attrName>style.visibility</p:attrName>
                                        </p:attrNameLst>
                                      </p:cBhvr>
                                      <p:to>
                                        <p:strVal val="visible"/>
                                      </p:to>
                                    </p:set>
                                    <p:anim to="" calcmode="lin" valueType="num">
                                      <p:cBhvr>
                                        <p:cTn id="32" dur="1" fill="hold"/>
                                        <p:tgtEl>
                                          <p:spTgt spid="74754">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341313" y="1600200"/>
            <a:ext cx="8802687" cy="1716088"/>
          </a:xfrm>
        </p:spPr>
        <p:txBody>
          <a:bodyPr/>
          <a:lstStyle/>
          <a:p>
            <a:pPr marL="609600" indent="-609600" eaLnBrk="1" hangingPunct="1"/>
            <a:r>
              <a:rPr lang="en-US" smtClean="0"/>
              <a:t>Metode-metode yg dpt digunakan dalam penentuan harga air yakni </a:t>
            </a:r>
            <a:r>
              <a:rPr lang="en-US" i="1" smtClean="0">
                <a:solidFill>
                  <a:schemeClr val="accent1"/>
                </a:solidFill>
              </a:rPr>
              <a:t>Marginal Coast Pricing</a:t>
            </a:r>
            <a:r>
              <a:rPr lang="en-US" i="1" smtClean="0"/>
              <a:t> </a:t>
            </a:r>
            <a:r>
              <a:rPr lang="en-US" smtClean="0"/>
              <a:t>dan</a:t>
            </a:r>
            <a:r>
              <a:rPr lang="en-US" i="1" smtClean="0"/>
              <a:t> </a:t>
            </a:r>
            <a:r>
              <a:rPr lang="en-US" i="1" smtClean="0">
                <a:solidFill>
                  <a:srgbClr val="0000FF"/>
                </a:solidFill>
              </a:rPr>
              <a:t>Full Cost Recovery Pricing</a:t>
            </a:r>
          </a:p>
        </p:txBody>
      </p:sp>
      <p:pic>
        <p:nvPicPr>
          <p:cNvPr id="20483" name="Picture 3" descr="34"/>
          <p:cNvPicPr>
            <a:picLocks noChangeAspect="1" noChangeArrowheads="1" noCrop="1"/>
          </p:cNvPicPr>
          <p:nvPr>
            <p:ph type="title"/>
          </p:nvPr>
        </p:nvPicPr>
        <p:blipFill>
          <a:blip r:embed="rId2"/>
          <a:srcRect/>
          <a:stretch>
            <a:fillRect/>
          </a:stretch>
        </p:blipFill>
        <p:spPr>
          <a:xfrm>
            <a:off x="1219200" y="0"/>
            <a:ext cx="7696200" cy="1752600"/>
          </a:xfrm>
          <a:noFill/>
        </p:spPr>
      </p:pic>
      <p:sp>
        <p:nvSpPr>
          <p:cNvPr id="75780" name="Text Box 4"/>
          <p:cNvSpPr txBox="1">
            <a:spLocks noChangeArrowheads="1"/>
          </p:cNvSpPr>
          <p:nvPr/>
        </p:nvSpPr>
        <p:spPr bwMode="auto">
          <a:xfrm>
            <a:off x="0" y="3048000"/>
            <a:ext cx="7086600" cy="579438"/>
          </a:xfrm>
          <a:prstGeom prst="rect">
            <a:avLst/>
          </a:prstGeom>
          <a:noFill/>
          <a:ln w="9525">
            <a:noFill/>
            <a:miter lim="800000"/>
            <a:headEnd/>
            <a:tailEnd/>
          </a:ln>
        </p:spPr>
        <p:txBody>
          <a:bodyPr>
            <a:spAutoFit/>
          </a:bodyPr>
          <a:lstStyle/>
          <a:p>
            <a:pPr>
              <a:spcBef>
                <a:spcPct val="50000"/>
              </a:spcBef>
            </a:pPr>
            <a:r>
              <a:rPr lang="en-US" sz="3200">
                <a:solidFill>
                  <a:srgbClr val="FF0000"/>
                </a:solidFill>
              </a:rPr>
              <a:t>Full Cost Recovery Pricing</a:t>
            </a:r>
          </a:p>
        </p:txBody>
      </p:sp>
      <p:sp>
        <p:nvSpPr>
          <p:cNvPr id="75781" name="Text Box 5"/>
          <p:cNvSpPr txBox="1">
            <a:spLocks noChangeArrowheads="1"/>
          </p:cNvSpPr>
          <p:nvPr/>
        </p:nvSpPr>
        <p:spPr bwMode="auto">
          <a:xfrm>
            <a:off x="0" y="3581400"/>
            <a:ext cx="8382000" cy="3013075"/>
          </a:xfrm>
          <a:prstGeom prst="rect">
            <a:avLst/>
          </a:prstGeom>
          <a:noFill/>
          <a:ln w="9525">
            <a:noFill/>
            <a:miter lim="800000"/>
            <a:headEnd/>
            <a:tailEnd/>
          </a:ln>
        </p:spPr>
        <p:txBody>
          <a:bodyPr>
            <a:spAutoFit/>
          </a:bodyPr>
          <a:lstStyle/>
          <a:p>
            <a:pPr marL="342900" indent="-342900">
              <a:buFontTx/>
              <a:buChar char="•"/>
            </a:pPr>
            <a:r>
              <a:rPr lang="en-US" sz="2400">
                <a:solidFill>
                  <a:schemeClr val="hlink"/>
                </a:solidFill>
              </a:rPr>
              <a:t>Efisiensi alokasi penggunaan sumberdaya menganjurkan bhw komoditi seharusnya diproduksi dan dialokasikan</a:t>
            </a:r>
            <a:r>
              <a:rPr lang="en-US" sz="2400">
                <a:solidFill>
                  <a:schemeClr val="hlink"/>
                </a:solidFill>
                <a:latin typeface="Arial" charset="0"/>
              </a:rPr>
              <a:t> pd suatu titik dimana : keuntungan marjinal </a:t>
            </a:r>
            <a:r>
              <a:rPr lang="en-US" sz="2400" i="1">
                <a:solidFill>
                  <a:schemeClr val="hlink"/>
                </a:solidFill>
                <a:latin typeface="Arial" charset="0"/>
              </a:rPr>
              <a:t>(marginal benefit)</a:t>
            </a:r>
            <a:r>
              <a:rPr lang="en-US" sz="2400">
                <a:solidFill>
                  <a:schemeClr val="hlink"/>
                </a:solidFill>
                <a:latin typeface="Arial" charset="0"/>
              </a:rPr>
              <a:t> sama dengan biaya marjinal </a:t>
            </a:r>
            <a:r>
              <a:rPr lang="en-US" sz="2400" i="1">
                <a:solidFill>
                  <a:schemeClr val="hlink"/>
                </a:solidFill>
                <a:latin typeface="Arial" charset="0"/>
              </a:rPr>
              <a:t>(marginal cost)</a:t>
            </a:r>
          </a:p>
          <a:p>
            <a:pPr marL="342900" indent="-342900">
              <a:buFontTx/>
              <a:buChar char="•"/>
            </a:pPr>
            <a:r>
              <a:rPr lang="en-US" sz="2400">
                <a:solidFill>
                  <a:srgbClr val="0000FF"/>
                </a:solidFill>
                <a:latin typeface="Arial" charset="0"/>
              </a:rPr>
              <a:t>Shg efisiensi ekonomi  terjadi pada saat harga air ditetapkan sama dengan biaya marjinal yg bertujuan memaksimumkan keuntungan bersih sosial </a:t>
            </a:r>
            <a:r>
              <a:rPr lang="en-US" sz="2400" i="1">
                <a:solidFill>
                  <a:srgbClr val="0000FF"/>
                </a:solidFill>
                <a:latin typeface="Arial" charset="0"/>
              </a:rPr>
              <a:t>(net social benefits)</a:t>
            </a:r>
            <a:endParaRPr lang="en-US"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anim to="" calcmode="lin" valueType="num">
                                      <p:cBhvr>
                                        <p:cTn id="7" dur="1" fill="hold"/>
                                        <p:tgtEl>
                                          <p:spTgt spid="7577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5778">
                                            <p:txEl>
                                              <p:pRg st="0" end="0"/>
                                            </p:txEl>
                                          </p:spTgt>
                                        </p:tgtEl>
                                        <p:attrNameLst>
                                          <p:attrName>style.visibility</p:attrName>
                                        </p:attrNameLst>
                                      </p:cBhvr>
                                      <p:to>
                                        <p:strVal val="visible"/>
                                      </p:to>
                                    </p:set>
                                    <p:animEffect transition="in" filter="diamond(in)">
                                      <p:cBhvr>
                                        <p:cTn id="12" dur="2000"/>
                                        <p:tgtEl>
                                          <p:spTgt spid="757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5780">
                                            <p:txEl>
                                              <p:pRg st="0" end="0"/>
                                            </p:txEl>
                                          </p:spTgt>
                                        </p:tgtEl>
                                        <p:attrNameLst>
                                          <p:attrName>style.visibility</p:attrName>
                                        </p:attrNameLst>
                                      </p:cBhvr>
                                      <p:to>
                                        <p:strVal val="visible"/>
                                      </p:to>
                                    </p:set>
                                    <p:anim calcmode="lin" valueType="num">
                                      <p:cBhvr additive="base">
                                        <p:cTn id="17" dur="5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57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5781">
                                            <p:txEl>
                                              <p:pRg st="0" end="0"/>
                                            </p:txEl>
                                          </p:spTgt>
                                        </p:tgtEl>
                                        <p:attrNameLst>
                                          <p:attrName>style.visibility</p:attrName>
                                        </p:attrNameLst>
                                      </p:cBhvr>
                                      <p:to>
                                        <p:strVal val="visible"/>
                                      </p:to>
                                    </p:set>
                                    <p:anim calcmode="lin" valueType="num">
                                      <p:cBhvr additive="base">
                                        <p:cTn id="23"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75781">
                                            <p:txEl>
                                              <p:pRg st="1" end="1"/>
                                            </p:txEl>
                                          </p:spTgt>
                                        </p:tgtEl>
                                        <p:attrNameLst>
                                          <p:attrName>style.visibility</p:attrName>
                                        </p:attrNameLst>
                                      </p:cBhvr>
                                      <p:to>
                                        <p:strVal val="visible"/>
                                      </p:to>
                                    </p:set>
                                    <p:anim to="" calcmode="lin" valueType="num">
                                      <p:cBhvr>
                                        <p:cTn id="29" dur="1" fill="hold"/>
                                        <p:tgtEl>
                                          <p:spTgt spid="7578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228600" y="2017713"/>
            <a:ext cx="8726488" cy="4114800"/>
          </a:xfrm>
        </p:spPr>
        <p:txBody>
          <a:bodyPr/>
          <a:lstStyle/>
          <a:p>
            <a:pPr eaLnBrk="1" hangingPunct="1"/>
            <a:r>
              <a:rPr lang="en-US" smtClean="0"/>
              <a:t>Ada 2 tujuan dari </a:t>
            </a:r>
            <a:r>
              <a:rPr lang="en-US" i="1" smtClean="0"/>
              <a:t>Marginal Cost Pricing</a:t>
            </a:r>
            <a:r>
              <a:rPr lang="en-US" smtClean="0"/>
              <a:t> :</a:t>
            </a:r>
          </a:p>
          <a:p>
            <a:pPr eaLnBrk="1" hangingPunct="1">
              <a:buFont typeface="Wingdings" pitchFamily="2" charset="2"/>
              <a:buNone/>
            </a:pPr>
            <a:r>
              <a:rPr lang="en-US" smtClean="0"/>
              <a:t>		</a:t>
            </a:r>
            <a:r>
              <a:rPr lang="en-US" smtClean="0">
                <a:solidFill>
                  <a:srgbClr val="800080"/>
                </a:solidFill>
              </a:rPr>
              <a:t>1. Memberikan sinyal mengenai biaya utk 	    memperoleh tambahan air </a:t>
            </a:r>
          </a:p>
          <a:p>
            <a:pPr eaLnBrk="1" hangingPunct="1">
              <a:buFont typeface="Wingdings" pitchFamily="2" charset="2"/>
              <a:buNone/>
            </a:pPr>
            <a:r>
              <a:rPr lang="en-US" smtClean="0"/>
              <a:t>		</a:t>
            </a:r>
            <a:r>
              <a:rPr lang="en-US" smtClean="0">
                <a:solidFill>
                  <a:srgbClr val="0000CC"/>
                </a:solidFill>
              </a:rPr>
              <a:t>2. Memberikan sinyal kepada pengelola 	     	    air mengenai seberapa banyak 	 	 	    keinginan konsumen utk membeli 		    dengan harga yg ditetapkan</a:t>
            </a:r>
            <a:endParaRPr lang="en-US" i="1" smtClean="0">
              <a:solidFill>
                <a:srgbClr val="0000CC"/>
              </a:solidFill>
            </a:endParaRPr>
          </a:p>
        </p:txBody>
      </p:sp>
      <p:pic>
        <p:nvPicPr>
          <p:cNvPr id="21507" name="Picture 3" descr="16"/>
          <p:cNvPicPr>
            <a:picLocks noChangeAspect="1" noChangeArrowheads="1" noCrop="1"/>
          </p:cNvPicPr>
          <p:nvPr>
            <p:ph type="title"/>
          </p:nvPr>
        </p:nvPicPr>
        <p:blipFill>
          <a:blip r:embed="rId2"/>
          <a:srcRect/>
          <a:stretch>
            <a:fillRect/>
          </a:stretch>
        </p:blipFill>
        <p:spPr>
          <a:xfrm>
            <a:off x="1295400" y="214313"/>
            <a:ext cx="7543800" cy="14620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additive="base">
                                        <p:cTn id="7"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826">
                                            <p:txEl>
                                              <p:pRg st="1" end="1"/>
                                            </p:txEl>
                                          </p:spTgt>
                                        </p:tgtEl>
                                        <p:attrNameLst>
                                          <p:attrName>style.visibility</p:attrName>
                                        </p:attrNameLst>
                                      </p:cBhvr>
                                      <p:to>
                                        <p:strVal val="visible"/>
                                      </p:to>
                                    </p:set>
                                    <p:anim calcmode="lin" valueType="num">
                                      <p:cBhvr additive="base">
                                        <p:cTn id="13" dur="500" fill="hold"/>
                                        <p:tgtEl>
                                          <p:spTgt spid="77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77826">
                                            <p:txEl>
                                              <p:pRg st="2" end="2"/>
                                            </p:txEl>
                                          </p:spTgt>
                                        </p:tgtEl>
                                        <p:attrNameLst>
                                          <p:attrName>style.visibility</p:attrName>
                                        </p:attrNameLst>
                                      </p:cBhvr>
                                      <p:to>
                                        <p:strVal val="visible"/>
                                      </p:to>
                                    </p:set>
                                    <p:anim to="" calcmode="lin" valueType="num">
                                      <p:cBhvr>
                                        <p:cTn id="19" dur="1" fill="hold"/>
                                        <p:tgtEl>
                                          <p:spTgt spid="7782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1295400"/>
            <a:ext cx="7793038" cy="1462088"/>
          </a:xfrm>
        </p:spPr>
        <p:txBody>
          <a:bodyPr/>
          <a:lstStyle/>
          <a:p>
            <a:pPr eaLnBrk="1" hangingPunct="1"/>
            <a:r>
              <a:rPr lang="en-US" smtClean="0"/>
              <a:t>Terima Kasih</a:t>
            </a:r>
          </a:p>
        </p:txBody>
      </p:sp>
      <p:pic>
        <p:nvPicPr>
          <p:cNvPr id="22531" name="Picture 6" descr="7"/>
          <p:cNvPicPr>
            <a:picLocks noChangeAspect="1" noChangeArrowheads="1" noCrop="1"/>
          </p:cNvPicPr>
          <p:nvPr/>
        </p:nvPicPr>
        <p:blipFill>
          <a:blip r:embed="rId2"/>
          <a:srcRect/>
          <a:stretch>
            <a:fillRect/>
          </a:stretch>
        </p:blipFill>
        <p:spPr bwMode="auto">
          <a:xfrm>
            <a:off x="1828800" y="2895600"/>
            <a:ext cx="470535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descr="Diagonal brick"/>
          <p:cNvSpPr>
            <a:spLocks noGrp="1" noChangeArrowheads="1"/>
          </p:cNvSpPr>
          <p:nvPr>
            <p:ph type="subTitle" idx="1"/>
          </p:nvPr>
        </p:nvSpPr>
        <p:spPr>
          <a:xfrm>
            <a:off x="0" y="1600200"/>
            <a:ext cx="9144000" cy="5257800"/>
          </a:xfrm>
          <a:pattFill prst="diagBrick">
            <a:fgClr>
              <a:srgbClr val="FFFF00"/>
            </a:fgClr>
            <a:bgClr>
              <a:srgbClr val="FFCC66"/>
            </a:bgClr>
          </a:pattFill>
          <a:ln w="63500" cmpd="dbl">
            <a:pattFill prst="shingle">
              <a:fgClr>
                <a:srgbClr val="FFCC00"/>
              </a:fgClr>
              <a:bgClr>
                <a:srgbClr val="0000FF"/>
              </a:bgClr>
            </a:pattFill>
          </a:ln>
        </p:spPr>
        <p:txBody>
          <a:bodyPr/>
          <a:lstStyle/>
          <a:p>
            <a:pPr marL="223838" indent="-223838" algn="just" eaLnBrk="1" hangingPunct="1"/>
            <a:endParaRPr lang="en-US" sz="2800" smtClean="0">
              <a:solidFill>
                <a:srgbClr val="FF0000"/>
              </a:solidFill>
            </a:endParaRPr>
          </a:p>
          <a:p>
            <a:pPr marL="223838" indent="-223838" algn="just" eaLnBrk="1" hangingPunct="1">
              <a:buFont typeface="Wingdings" pitchFamily="2" charset="2"/>
              <a:buChar char="n"/>
            </a:pPr>
            <a:r>
              <a:rPr lang="en-US" sz="2800" smtClean="0">
                <a:solidFill>
                  <a:srgbClr val="0000FF"/>
                </a:solidFill>
              </a:rPr>
              <a:t>Akhir-akhir ini kelangkaan air bersih terjadi dimana-mana terutama di musim kemarau</a:t>
            </a:r>
          </a:p>
          <a:p>
            <a:pPr marL="223838" indent="-223838" algn="just" eaLnBrk="1" hangingPunct="1"/>
            <a:endParaRPr lang="en-US" sz="2800" smtClean="0">
              <a:solidFill>
                <a:srgbClr val="0000FF"/>
              </a:solidFill>
            </a:endParaRPr>
          </a:p>
          <a:p>
            <a:pPr marL="223838" indent="-223838" algn="just" eaLnBrk="1" hangingPunct="1">
              <a:buFont typeface="Wingdings" pitchFamily="2" charset="2"/>
              <a:buChar char="n"/>
            </a:pPr>
            <a:r>
              <a:rPr lang="en-US" sz="2800" smtClean="0">
                <a:solidFill>
                  <a:srgbClr val="9900CC"/>
                </a:solidFill>
              </a:rPr>
              <a:t>Terjadi karena hilangnya hutan sebagai </a:t>
            </a:r>
            <a:r>
              <a:rPr lang="en-US" sz="2800" i="1" smtClean="0">
                <a:solidFill>
                  <a:srgbClr val="9900CC"/>
                </a:solidFill>
              </a:rPr>
              <a:t>catchment area</a:t>
            </a:r>
            <a:r>
              <a:rPr lang="en-US" sz="2800" smtClean="0">
                <a:solidFill>
                  <a:srgbClr val="9900CC"/>
                </a:solidFill>
              </a:rPr>
              <a:t> (tangkapan hujan) akibat perambahan berkelanjutan dan terjadinya alih fungsi hutan</a:t>
            </a:r>
          </a:p>
          <a:p>
            <a:pPr marL="223838" indent="-223838" algn="just" eaLnBrk="1" hangingPunct="1"/>
            <a:endParaRPr lang="en-US" sz="2800" smtClean="0">
              <a:solidFill>
                <a:srgbClr val="9900CC"/>
              </a:solidFill>
            </a:endParaRPr>
          </a:p>
          <a:p>
            <a:pPr marL="223838" indent="-223838" algn="just" eaLnBrk="1" hangingPunct="1">
              <a:buFont typeface="Wingdings" pitchFamily="2" charset="2"/>
              <a:buChar char="n"/>
            </a:pPr>
            <a:r>
              <a:rPr lang="en-US" sz="2800" smtClean="0">
                <a:solidFill>
                  <a:srgbClr val="009900"/>
                </a:solidFill>
              </a:rPr>
              <a:t>Saat ini sumber-sumber air banyak yang telah tercemar, sehingga tidak layak untuk dikonsumsi</a:t>
            </a:r>
          </a:p>
          <a:p>
            <a:pPr marL="223838" indent="-223838" algn="just" eaLnBrk="1" hangingPunct="1"/>
            <a:endParaRPr lang="en-US" sz="2800" smtClean="0">
              <a:solidFill>
                <a:srgbClr val="009900"/>
              </a:solidFill>
            </a:endParaRPr>
          </a:p>
          <a:p>
            <a:pPr marL="223838" indent="-223838" algn="l" eaLnBrk="1" hangingPunct="1">
              <a:buFont typeface="Wingdings" pitchFamily="2" charset="2"/>
              <a:buChar char="n"/>
            </a:pPr>
            <a:endParaRPr lang="en-US" sz="2800" smtClean="0">
              <a:solidFill>
                <a:srgbClr val="9900CC"/>
              </a:solidFill>
            </a:endParaRPr>
          </a:p>
        </p:txBody>
      </p:sp>
      <p:graphicFrame>
        <p:nvGraphicFramePr>
          <p:cNvPr id="1026" name="Object 4"/>
          <p:cNvGraphicFramePr>
            <a:graphicFrameLocks noChangeAspect="1"/>
          </p:cNvGraphicFramePr>
          <p:nvPr/>
        </p:nvGraphicFramePr>
        <p:xfrm>
          <a:off x="0" y="0"/>
          <a:ext cx="9144000" cy="1462088"/>
        </p:xfrm>
        <a:graphic>
          <a:graphicData uri="http://schemas.openxmlformats.org/presentationml/2006/ole">
            <p:oleObj spid="_x0000_s1026" name="Bitmap Image" r:id="rId3" imgW="12088912" imgH="14152381" progId="Paint.Picture">
              <p:embed/>
            </p:oleObj>
          </a:graphicData>
        </a:graphic>
      </p:graphicFrame>
      <p:sp>
        <p:nvSpPr>
          <p:cNvPr id="79878" name="Text Box 6"/>
          <p:cNvSpPr txBox="1">
            <a:spLocks noChangeArrowheads="1"/>
          </p:cNvSpPr>
          <p:nvPr/>
        </p:nvSpPr>
        <p:spPr bwMode="auto">
          <a:xfrm>
            <a:off x="228600" y="381000"/>
            <a:ext cx="8077200" cy="823913"/>
          </a:xfrm>
          <a:prstGeom prst="rect">
            <a:avLst/>
          </a:prstGeom>
          <a:noFill/>
          <a:ln w="9525">
            <a:noFill/>
            <a:miter lim="800000"/>
            <a:headEnd/>
            <a:tailEnd/>
          </a:ln>
        </p:spPr>
        <p:txBody>
          <a:bodyPr>
            <a:spAutoFit/>
          </a:bodyPr>
          <a:lstStyle/>
          <a:p>
            <a:pPr>
              <a:spcBef>
                <a:spcPct val="50000"/>
              </a:spcBef>
            </a:pPr>
            <a:r>
              <a:rPr lang="en-US" sz="4800" b="1">
                <a:solidFill>
                  <a:schemeClr val="accent2"/>
                </a:solidFill>
                <a:latin typeface="Rockwell" pitchFamily="18" charset="0"/>
              </a:rPr>
              <a:t>PENDAHULUAN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 to="" calcmode="lin" valueType="num">
                                      <p:cBhvr>
                                        <p:cTn id="7" dur="1" fill="hold"/>
                                        <p:tgtEl>
                                          <p:spTgt spid="7987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 to="" calcmode="lin" valueType="num">
                                      <p:cBhvr>
                                        <p:cTn id="12" dur="1" fill="hold"/>
                                        <p:tgtEl>
                                          <p:spTgt spid="7987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anim to="" calcmode="lin" valueType="num">
                                      <p:cBhvr>
                                        <p:cTn id="17" dur="1" fill="hold"/>
                                        <p:tgtEl>
                                          <p:spTgt spid="79875">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9875">
                                            <p:txEl>
                                              <p:pRg st="5" end="5"/>
                                            </p:txEl>
                                          </p:spTgt>
                                        </p:tgtEl>
                                        <p:attrNameLst>
                                          <p:attrName>style.visibility</p:attrName>
                                        </p:attrNameLst>
                                      </p:cBhvr>
                                      <p:to>
                                        <p:strVal val="visible"/>
                                      </p:to>
                                    </p:set>
                                    <p:anim to="" calcmode="lin" valueType="num">
                                      <p:cBhvr>
                                        <p:cTn id="22" dur="1" fill="hold"/>
                                        <p:tgtEl>
                                          <p:spTgt spid="7987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152400" y="152400"/>
            <a:ext cx="8534400" cy="6477000"/>
          </a:xfrm>
        </p:spPr>
        <p:txBody>
          <a:bodyPr/>
          <a:lstStyle/>
          <a:p>
            <a:pPr eaLnBrk="1" hangingPunct="1">
              <a:lnSpc>
                <a:spcPct val="90000"/>
              </a:lnSpc>
              <a:defRPr/>
            </a:pPr>
            <a:r>
              <a:rPr lang="en-US" smtClean="0">
                <a:solidFill>
                  <a:srgbClr val="FFFF00"/>
                </a:solidFill>
              </a:rPr>
              <a:t>Masyarakat perkotaan umumnya mendapatkan air bersih yang dikekola oleh PDAM setempat, namun sebagian memanfaatkan air tanah. Sedangkan masyarakat yang ada di pedesaan memanfaatkan air tanah dan air permukaan</a:t>
            </a:r>
          </a:p>
          <a:p>
            <a:pPr eaLnBrk="1" hangingPunct="1">
              <a:lnSpc>
                <a:spcPct val="90000"/>
              </a:lnSpc>
              <a:defRPr/>
            </a:pPr>
            <a:r>
              <a:rPr lang="en-US" smtClean="0">
                <a:solidFill>
                  <a:srgbClr val="9900CC"/>
                </a:solidFill>
              </a:rPr>
              <a:t>Di kota besar seperti Jakarta pemanfaatan air tanah ini telah menimbulkan masalah yakni berupa interusi air laut.</a:t>
            </a:r>
          </a:p>
          <a:p>
            <a:pPr eaLnBrk="1" hangingPunct="1">
              <a:lnSpc>
                <a:spcPct val="90000"/>
              </a:lnSpc>
              <a:defRPr/>
            </a:pPr>
            <a:r>
              <a:rPr lang="en-US" smtClean="0"/>
              <a:t>Dimasa mendatang perlu adanya usaha swasta/pemerintah dan terutama partisipasi masyarakat dalam menjaga sumber-sumber air</a:t>
            </a:r>
          </a:p>
          <a:p>
            <a:pPr eaLnBrk="1" hangingPunct="1">
              <a:lnSpc>
                <a:spcPct val="90000"/>
              </a:lnSpc>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to="" calcmode="lin" valueType="num">
                                      <p:cBhvr>
                                        <p:cTn id="7" dur="1" fill="hold"/>
                                        <p:tgtEl>
                                          <p:spTgt spid="8909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 to="" calcmode="lin" valueType="num">
                                      <p:cBhvr>
                                        <p:cTn id="12" dur="1" fill="hold"/>
                                        <p:tgtEl>
                                          <p:spTgt spid="8909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 to="" calcmode="lin" valueType="num">
                                      <p:cBhvr>
                                        <p:cTn id="17" dur="1" fill="hold"/>
                                        <p:tgtEl>
                                          <p:spTgt spid="8909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152400" y="1676400"/>
            <a:ext cx="7772400" cy="5181600"/>
          </a:xfrm>
        </p:spPr>
        <p:txBody>
          <a:bodyPr/>
          <a:lstStyle/>
          <a:p>
            <a:pPr eaLnBrk="1" hangingPunct="1">
              <a:lnSpc>
                <a:spcPct val="90000"/>
              </a:lnSpc>
            </a:pPr>
            <a:r>
              <a:rPr lang="en-US" smtClean="0">
                <a:solidFill>
                  <a:schemeClr val="folHlink"/>
                </a:solidFill>
                <a:latin typeface="Arial" charset="0"/>
              </a:rPr>
              <a:t>Otonomi daerah yang telah diberlakukan sejak tahun 1999 telah menghasilkan kebijakan-kebijakan lokal yang terkadang tidak sejalan dengan daerah lain. Hal ini menimbulkan masalah bagi sumber air terutama lintas daerah (kabupaten) seperti Daerah Aliran Sungai (DAS) sebagai sumber air bersih masyarakat. Untuk itu perlu suatu pola kebijakan yang dapat menjaga sumberdaya dimaksud.</a:t>
            </a:r>
          </a:p>
          <a:p>
            <a:pPr eaLnBrk="1" hangingPunct="1">
              <a:lnSpc>
                <a:spcPct val="90000"/>
              </a:lnSpc>
            </a:pPr>
            <a:endParaRPr lang="en-US" smtClean="0">
              <a:solidFill>
                <a:schemeClr val="folHlink"/>
              </a:solidFill>
              <a:latin typeface="Arial" charset="0"/>
            </a:endParaRPr>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to="" calcmode="lin" valueType="num">
                                      <p:cBhvr>
                                        <p:cTn id="7" dur="1" fill="hold"/>
                                        <p:tgtEl>
                                          <p:spTgt spid="8806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211138" y="1890713"/>
            <a:ext cx="8726487" cy="1066800"/>
          </a:xfrm>
        </p:spPr>
        <p:txBody>
          <a:bodyPr/>
          <a:lstStyle/>
          <a:p>
            <a:pPr eaLnBrk="1" hangingPunct="1"/>
            <a:r>
              <a:rPr lang="en-US" sz="3000" smtClean="0">
                <a:solidFill>
                  <a:srgbClr val="0000CC"/>
                </a:solidFill>
              </a:rPr>
              <a:t>Sumberdaya air memiliki karakteristik-karakteristik khusus yaitu :</a:t>
            </a:r>
          </a:p>
        </p:txBody>
      </p:sp>
      <p:graphicFrame>
        <p:nvGraphicFramePr>
          <p:cNvPr id="2050" name="Object 3"/>
          <p:cNvGraphicFramePr>
            <a:graphicFrameLocks noChangeAspect="1"/>
          </p:cNvGraphicFramePr>
          <p:nvPr>
            <p:ph type="title"/>
          </p:nvPr>
        </p:nvGraphicFramePr>
        <p:xfrm>
          <a:off x="1066800" y="228600"/>
          <a:ext cx="7848600" cy="1462088"/>
        </p:xfrm>
        <a:graphic>
          <a:graphicData uri="http://schemas.openxmlformats.org/presentationml/2006/ole">
            <p:oleObj spid="_x0000_s2050" name="Bitmap Image" r:id="rId3" imgW="12088912" imgH="14152381" progId="Paint.Picture">
              <p:embed/>
            </p:oleObj>
          </a:graphicData>
        </a:graphic>
      </p:graphicFrame>
      <p:sp>
        <p:nvSpPr>
          <p:cNvPr id="82949" name="Text Box 5"/>
          <p:cNvSpPr txBox="1">
            <a:spLocks noChangeArrowheads="1"/>
          </p:cNvSpPr>
          <p:nvPr/>
        </p:nvSpPr>
        <p:spPr bwMode="auto">
          <a:xfrm>
            <a:off x="304800" y="2894013"/>
            <a:ext cx="8001000" cy="3911600"/>
          </a:xfrm>
          <a:prstGeom prst="rect">
            <a:avLst/>
          </a:prstGeom>
          <a:noFill/>
          <a:ln w="9525">
            <a:solidFill>
              <a:schemeClr val="bg1"/>
            </a:solidFill>
            <a:miter lim="800000"/>
            <a:headEnd/>
            <a:tailEnd/>
          </a:ln>
        </p:spPr>
        <p:txBody>
          <a:bodyPr>
            <a:spAutoFit/>
          </a:bodyPr>
          <a:lstStyle/>
          <a:p>
            <a:pPr marL="342900" indent="-342900">
              <a:spcBef>
                <a:spcPct val="50000"/>
              </a:spcBef>
              <a:buFontTx/>
              <a:buAutoNum type="arabicPeriod"/>
            </a:pPr>
            <a:r>
              <a:rPr lang="en-US" sz="2000">
                <a:solidFill>
                  <a:srgbClr val="006600"/>
                </a:solidFill>
              </a:rPr>
              <a:t>Mobilitas air</a:t>
            </a:r>
          </a:p>
          <a:p>
            <a:pPr marL="342900" indent="-342900">
              <a:spcBef>
                <a:spcPct val="50000"/>
              </a:spcBef>
              <a:buFontTx/>
              <a:buAutoNum type="arabicPeriod"/>
            </a:pPr>
            <a:r>
              <a:rPr lang="en-US" sz="2000">
                <a:solidFill>
                  <a:schemeClr val="hlink"/>
                </a:solidFill>
              </a:rPr>
              <a:t>Sifat skala ekonomi yang melekat</a:t>
            </a:r>
          </a:p>
          <a:p>
            <a:pPr marL="342900" indent="-342900">
              <a:spcBef>
                <a:spcPct val="50000"/>
              </a:spcBef>
              <a:buFontTx/>
              <a:buAutoNum type="arabicPeriod"/>
            </a:pPr>
            <a:r>
              <a:rPr lang="en-US" sz="2000">
                <a:solidFill>
                  <a:srgbClr val="00CC00"/>
                </a:solidFill>
              </a:rPr>
              <a:t>Penawaran air berubah-ubah menurut waktu, ruang dan kualitasnya</a:t>
            </a:r>
          </a:p>
          <a:p>
            <a:pPr marL="342900" indent="-342900">
              <a:spcBef>
                <a:spcPct val="50000"/>
              </a:spcBef>
              <a:buFontTx/>
              <a:buAutoNum type="arabicPeriod"/>
            </a:pPr>
            <a:r>
              <a:rPr lang="en-US" sz="2000"/>
              <a:t>Kapasitas dan daya asimilasi dari badan air</a:t>
            </a:r>
          </a:p>
          <a:p>
            <a:pPr marL="342900" indent="-342900">
              <a:spcBef>
                <a:spcPct val="50000"/>
              </a:spcBef>
              <a:buFontTx/>
              <a:buAutoNum type="arabicPeriod"/>
            </a:pPr>
            <a:r>
              <a:rPr lang="en-US" sz="2000">
                <a:solidFill>
                  <a:srgbClr val="9900CC"/>
                </a:solidFill>
              </a:rPr>
              <a:t>Penggunaannya bisa dilakukan secara beruntun (sequential use)</a:t>
            </a:r>
          </a:p>
          <a:p>
            <a:pPr marL="342900" indent="-342900">
              <a:spcBef>
                <a:spcPct val="50000"/>
              </a:spcBef>
              <a:buFontTx/>
              <a:buAutoNum type="arabicPeriod"/>
            </a:pPr>
            <a:r>
              <a:rPr lang="en-US" sz="2000">
                <a:solidFill>
                  <a:srgbClr val="0000FF"/>
                </a:solidFill>
              </a:rPr>
              <a:t>Penggunaannya yang serba-guna (multiple use)</a:t>
            </a:r>
          </a:p>
          <a:p>
            <a:pPr marL="342900" indent="-342900">
              <a:spcBef>
                <a:spcPct val="50000"/>
              </a:spcBef>
              <a:buFontTx/>
              <a:buAutoNum type="arabicPeriod"/>
            </a:pPr>
            <a:r>
              <a:rPr lang="en-US" sz="2000">
                <a:solidFill>
                  <a:srgbClr val="CC0000"/>
                </a:solidFill>
              </a:rPr>
              <a:t>Berbobot besar dan memakan tempat (bulkiness)</a:t>
            </a:r>
          </a:p>
          <a:p>
            <a:pPr marL="342900" indent="-342900">
              <a:spcBef>
                <a:spcPct val="50000"/>
              </a:spcBef>
              <a:buFontTx/>
              <a:buAutoNum type="arabicPeriod"/>
            </a:pPr>
            <a:r>
              <a:rPr lang="en-US" sz="2000">
                <a:solidFill>
                  <a:srgbClr val="996633"/>
                </a:solidFill>
              </a:rPr>
              <a:t>Nilai kultural yang melekat pada sumberdaya 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 to="" calcmode="lin" valueType="num">
                                      <p:cBhvr>
                                        <p:cTn id="7" dur="1" fill="hold"/>
                                        <p:tgtEl>
                                          <p:spTgt spid="8294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2949">
                                            <p:txEl>
                                              <p:pRg st="0" end="0"/>
                                            </p:txEl>
                                          </p:spTgt>
                                        </p:tgtEl>
                                        <p:attrNameLst>
                                          <p:attrName>style.visibility</p:attrName>
                                        </p:attrNameLst>
                                      </p:cBhvr>
                                      <p:to>
                                        <p:strVal val="visible"/>
                                      </p:to>
                                    </p:set>
                                    <p:anim to="" calcmode="lin" valueType="num">
                                      <p:cBhvr>
                                        <p:cTn id="12" dur="1" fill="hold"/>
                                        <p:tgtEl>
                                          <p:spTgt spid="8294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2949">
                                            <p:txEl>
                                              <p:pRg st="1" end="1"/>
                                            </p:txEl>
                                          </p:spTgt>
                                        </p:tgtEl>
                                        <p:attrNameLst>
                                          <p:attrName>style.visibility</p:attrName>
                                        </p:attrNameLst>
                                      </p:cBhvr>
                                      <p:to>
                                        <p:strVal val="visible"/>
                                      </p:to>
                                    </p:set>
                                    <p:anim to="" calcmode="lin" valueType="num">
                                      <p:cBhvr>
                                        <p:cTn id="17" dur="1" fill="hold"/>
                                        <p:tgtEl>
                                          <p:spTgt spid="82949">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2949">
                                            <p:txEl>
                                              <p:pRg st="2" end="2"/>
                                            </p:txEl>
                                          </p:spTgt>
                                        </p:tgtEl>
                                        <p:attrNameLst>
                                          <p:attrName>style.visibility</p:attrName>
                                        </p:attrNameLst>
                                      </p:cBhvr>
                                      <p:to>
                                        <p:strVal val="visible"/>
                                      </p:to>
                                    </p:set>
                                    <p:anim to="" calcmode="lin" valueType="num">
                                      <p:cBhvr>
                                        <p:cTn id="22" dur="1" fill="hold"/>
                                        <p:tgtEl>
                                          <p:spTgt spid="82949">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2949">
                                            <p:txEl>
                                              <p:pRg st="3" end="3"/>
                                            </p:txEl>
                                          </p:spTgt>
                                        </p:tgtEl>
                                        <p:attrNameLst>
                                          <p:attrName>style.visibility</p:attrName>
                                        </p:attrNameLst>
                                      </p:cBhvr>
                                      <p:to>
                                        <p:strVal val="visible"/>
                                      </p:to>
                                    </p:set>
                                    <p:anim to="" calcmode="lin" valueType="num">
                                      <p:cBhvr>
                                        <p:cTn id="27" dur="1" fill="hold"/>
                                        <p:tgtEl>
                                          <p:spTgt spid="82949">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82949">
                                            <p:txEl>
                                              <p:pRg st="4" end="4"/>
                                            </p:txEl>
                                          </p:spTgt>
                                        </p:tgtEl>
                                        <p:attrNameLst>
                                          <p:attrName>style.visibility</p:attrName>
                                        </p:attrNameLst>
                                      </p:cBhvr>
                                      <p:to>
                                        <p:strVal val="visible"/>
                                      </p:to>
                                    </p:set>
                                    <p:anim to="" calcmode="lin" valueType="num">
                                      <p:cBhvr>
                                        <p:cTn id="32" dur="1" fill="hold"/>
                                        <p:tgtEl>
                                          <p:spTgt spid="82949">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82949">
                                            <p:txEl>
                                              <p:pRg st="5" end="5"/>
                                            </p:txEl>
                                          </p:spTgt>
                                        </p:tgtEl>
                                        <p:attrNameLst>
                                          <p:attrName>style.visibility</p:attrName>
                                        </p:attrNameLst>
                                      </p:cBhvr>
                                      <p:to>
                                        <p:strVal val="visible"/>
                                      </p:to>
                                    </p:set>
                                    <p:anim to="" calcmode="lin" valueType="num">
                                      <p:cBhvr>
                                        <p:cTn id="37" dur="1" fill="hold"/>
                                        <p:tgtEl>
                                          <p:spTgt spid="82949">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82949">
                                            <p:txEl>
                                              <p:pRg st="6" end="6"/>
                                            </p:txEl>
                                          </p:spTgt>
                                        </p:tgtEl>
                                        <p:attrNameLst>
                                          <p:attrName>style.visibility</p:attrName>
                                        </p:attrNameLst>
                                      </p:cBhvr>
                                      <p:to>
                                        <p:strVal val="visible"/>
                                      </p:to>
                                    </p:set>
                                    <p:anim to="" calcmode="lin" valueType="num">
                                      <p:cBhvr>
                                        <p:cTn id="42" dur="1" fill="hold"/>
                                        <p:tgtEl>
                                          <p:spTgt spid="82949">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82949">
                                            <p:txEl>
                                              <p:pRg st="7" end="7"/>
                                            </p:txEl>
                                          </p:spTgt>
                                        </p:tgtEl>
                                        <p:attrNameLst>
                                          <p:attrName>style.visibility</p:attrName>
                                        </p:attrNameLst>
                                      </p:cBhvr>
                                      <p:to>
                                        <p:strVal val="visible"/>
                                      </p:to>
                                    </p:set>
                                    <p:anim to="" calcmode="lin" valueType="num">
                                      <p:cBhvr>
                                        <p:cTn id="47" dur="1" fill="hold"/>
                                        <p:tgtEl>
                                          <p:spTgt spid="8294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457200" y="1981200"/>
            <a:ext cx="8497888" cy="1219200"/>
          </a:xfrm>
        </p:spPr>
        <p:txBody>
          <a:bodyPr/>
          <a:lstStyle/>
          <a:p>
            <a:pPr eaLnBrk="1" hangingPunct="1"/>
            <a:r>
              <a:rPr lang="en-US" sz="3400" smtClean="0">
                <a:solidFill>
                  <a:srgbClr val="0000CC"/>
                </a:solidFill>
              </a:rPr>
              <a:t>Terdapat 7 tantangan pokok dalam pengelolaan sumberdaya air :</a:t>
            </a:r>
          </a:p>
        </p:txBody>
      </p:sp>
      <p:graphicFrame>
        <p:nvGraphicFramePr>
          <p:cNvPr id="3074" name="Object 3"/>
          <p:cNvGraphicFramePr>
            <a:graphicFrameLocks noChangeAspect="1"/>
          </p:cNvGraphicFramePr>
          <p:nvPr>
            <p:ph type="title"/>
          </p:nvPr>
        </p:nvGraphicFramePr>
        <p:xfrm>
          <a:off x="1066800" y="228600"/>
          <a:ext cx="7848600" cy="1462088"/>
        </p:xfrm>
        <a:graphic>
          <a:graphicData uri="http://schemas.openxmlformats.org/presentationml/2006/ole">
            <p:oleObj spid="_x0000_s3074" name="Bitmap Image" r:id="rId3" imgW="12088912" imgH="14152381" progId="Paint.Picture">
              <p:embed/>
            </p:oleObj>
          </a:graphicData>
        </a:graphic>
      </p:graphicFrame>
      <p:sp>
        <p:nvSpPr>
          <p:cNvPr id="65542" name="Text Box 6"/>
          <p:cNvSpPr txBox="1">
            <a:spLocks noChangeArrowheads="1"/>
          </p:cNvSpPr>
          <p:nvPr/>
        </p:nvSpPr>
        <p:spPr bwMode="auto">
          <a:xfrm>
            <a:off x="685800" y="3429000"/>
            <a:ext cx="8077200" cy="284321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a:solidFill>
                  <a:srgbClr val="996633"/>
                </a:solidFill>
              </a:rPr>
              <a:t>Mengutamakan penggunaan air utk memenuhi kebutuhan pokok air bersih</a:t>
            </a:r>
          </a:p>
          <a:p>
            <a:pPr marL="342900" indent="-342900">
              <a:spcBef>
                <a:spcPct val="50000"/>
              </a:spcBef>
              <a:buFontTx/>
              <a:buAutoNum type="arabicPeriod"/>
            </a:pPr>
            <a:r>
              <a:rPr lang="en-US">
                <a:solidFill>
                  <a:srgbClr val="0000FF"/>
                </a:solidFill>
              </a:rPr>
              <a:t>Menjamin tersedianya air bagi produksi pangan</a:t>
            </a:r>
          </a:p>
          <a:p>
            <a:pPr marL="342900" indent="-342900">
              <a:spcBef>
                <a:spcPct val="50000"/>
              </a:spcBef>
              <a:buFontTx/>
              <a:buAutoNum type="arabicPeriod"/>
            </a:pPr>
            <a:r>
              <a:rPr lang="en-US">
                <a:solidFill>
                  <a:srgbClr val="FF0066"/>
                </a:solidFill>
              </a:rPr>
              <a:t>Melindungi fungsi air dlm mendukung berlanjutnya kehidupan ekosistem</a:t>
            </a:r>
          </a:p>
          <a:p>
            <a:pPr marL="342900" indent="-342900">
              <a:spcBef>
                <a:spcPct val="50000"/>
              </a:spcBef>
              <a:buFontTx/>
              <a:buAutoNum type="arabicPeriod"/>
            </a:pPr>
            <a:r>
              <a:rPr lang="en-US">
                <a:solidFill>
                  <a:srgbClr val="339933"/>
                </a:solidFill>
              </a:rPr>
              <a:t>Mengusahakan pembagian sumber air seadil mungkin</a:t>
            </a:r>
          </a:p>
          <a:p>
            <a:pPr marL="342900" indent="-342900">
              <a:spcBef>
                <a:spcPct val="50000"/>
              </a:spcBef>
              <a:buFontTx/>
              <a:buAutoNum type="arabicPeriod"/>
            </a:pPr>
            <a:r>
              <a:rPr lang="en-US">
                <a:solidFill>
                  <a:srgbClr val="CC00FF"/>
                </a:solidFill>
              </a:rPr>
              <a:t>Mengelola resiko yang berkaitan guna menjamin keberlanjutan air bersih</a:t>
            </a:r>
          </a:p>
          <a:p>
            <a:pPr marL="342900" indent="-342900">
              <a:spcBef>
                <a:spcPct val="50000"/>
              </a:spcBef>
              <a:buFontTx/>
              <a:buAutoNum type="arabicPeriod"/>
            </a:pPr>
            <a:r>
              <a:rPr lang="en-US"/>
              <a:t>Memberi nilai air agar dpt secara jelas diketahui biayanya</a:t>
            </a:r>
          </a:p>
          <a:p>
            <a:pPr marL="342900" indent="-342900">
              <a:spcBef>
                <a:spcPct val="50000"/>
              </a:spcBef>
              <a:buFontTx/>
              <a:buAutoNum type="arabicPeriod"/>
            </a:pPr>
            <a:r>
              <a:rPr lang="en-US">
                <a:solidFill>
                  <a:srgbClr val="6600CC"/>
                </a:solidFill>
              </a:rPr>
              <a:t>Membangun governance yg mengelola air secara berkelanjutan</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to="" calcmode="lin" valueType="num">
                                      <p:cBhvr>
                                        <p:cTn id="7" dur="1" fill="hold"/>
                                        <p:tgtEl>
                                          <p:spTgt spid="6553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5542">
                                            <p:txEl>
                                              <p:pRg st="0" end="0"/>
                                            </p:txEl>
                                          </p:spTgt>
                                        </p:tgtEl>
                                        <p:attrNameLst>
                                          <p:attrName>style.visibility</p:attrName>
                                        </p:attrNameLst>
                                      </p:cBhvr>
                                      <p:to>
                                        <p:strVal val="visible"/>
                                      </p:to>
                                    </p:set>
                                    <p:anim to="" calcmode="lin" valueType="num">
                                      <p:cBhvr>
                                        <p:cTn id="12" dur="1" fill="hold"/>
                                        <p:tgtEl>
                                          <p:spTgt spid="65542">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5542">
                                            <p:txEl>
                                              <p:pRg st="1" end="1"/>
                                            </p:txEl>
                                          </p:spTgt>
                                        </p:tgtEl>
                                        <p:attrNameLst>
                                          <p:attrName>style.visibility</p:attrName>
                                        </p:attrNameLst>
                                      </p:cBhvr>
                                      <p:to>
                                        <p:strVal val="visible"/>
                                      </p:to>
                                    </p:set>
                                    <p:anim to="" calcmode="lin" valueType="num">
                                      <p:cBhvr>
                                        <p:cTn id="17" dur="1" fill="hold"/>
                                        <p:tgtEl>
                                          <p:spTgt spid="65542">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5542">
                                            <p:txEl>
                                              <p:pRg st="2" end="2"/>
                                            </p:txEl>
                                          </p:spTgt>
                                        </p:tgtEl>
                                        <p:attrNameLst>
                                          <p:attrName>style.visibility</p:attrName>
                                        </p:attrNameLst>
                                      </p:cBhvr>
                                      <p:to>
                                        <p:strVal val="visible"/>
                                      </p:to>
                                    </p:set>
                                    <p:anim to="" calcmode="lin" valueType="num">
                                      <p:cBhvr>
                                        <p:cTn id="22" dur="1" fill="hold"/>
                                        <p:tgtEl>
                                          <p:spTgt spid="65542">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5542">
                                            <p:txEl>
                                              <p:pRg st="3" end="3"/>
                                            </p:txEl>
                                          </p:spTgt>
                                        </p:tgtEl>
                                        <p:attrNameLst>
                                          <p:attrName>style.visibility</p:attrName>
                                        </p:attrNameLst>
                                      </p:cBhvr>
                                      <p:to>
                                        <p:strVal val="visible"/>
                                      </p:to>
                                    </p:set>
                                    <p:anim to="" calcmode="lin" valueType="num">
                                      <p:cBhvr>
                                        <p:cTn id="27" dur="1" fill="hold"/>
                                        <p:tgtEl>
                                          <p:spTgt spid="65542">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5542">
                                            <p:txEl>
                                              <p:pRg st="4" end="4"/>
                                            </p:txEl>
                                          </p:spTgt>
                                        </p:tgtEl>
                                        <p:attrNameLst>
                                          <p:attrName>style.visibility</p:attrName>
                                        </p:attrNameLst>
                                      </p:cBhvr>
                                      <p:to>
                                        <p:strVal val="visible"/>
                                      </p:to>
                                    </p:set>
                                    <p:anim to="" calcmode="lin" valueType="num">
                                      <p:cBhvr>
                                        <p:cTn id="32" dur="1" fill="hold"/>
                                        <p:tgtEl>
                                          <p:spTgt spid="65542">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65542">
                                            <p:txEl>
                                              <p:pRg st="5" end="5"/>
                                            </p:txEl>
                                          </p:spTgt>
                                        </p:tgtEl>
                                        <p:attrNameLst>
                                          <p:attrName>style.visibility</p:attrName>
                                        </p:attrNameLst>
                                      </p:cBhvr>
                                      <p:to>
                                        <p:strVal val="visible"/>
                                      </p:to>
                                    </p:set>
                                    <p:anim to="" calcmode="lin" valueType="num">
                                      <p:cBhvr>
                                        <p:cTn id="37" dur="1" fill="hold"/>
                                        <p:tgtEl>
                                          <p:spTgt spid="65542">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5542">
                                            <p:txEl>
                                              <p:pRg st="6" end="6"/>
                                            </p:txEl>
                                          </p:spTgt>
                                        </p:tgtEl>
                                        <p:attrNameLst>
                                          <p:attrName>style.visibility</p:attrName>
                                        </p:attrNameLst>
                                      </p:cBhvr>
                                      <p:to>
                                        <p:strVal val="visible"/>
                                      </p:to>
                                    </p:set>
                                    <p:anim to="" calcmode="lin" valueType="num">
                                      <p:cBhvr>
                                        <p:cTn id="42" dur="1" fill="hold"/>
                                        <p:tgtEl>
                                          <p:spTgt spid="6554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04800" y="2514600"/>
            <a:ext cx="8534400" cy="4114800"/>
          </a:xfrm>
        </p:spPr>
        <p:txBody>
          <a:bodyPr/>
          <a:lstStyle/>
          <a:p>
            <a:pPr eaLnBrk="1" hangingPunct="1">
              <a:lnSpc>
                <a:spcPct val="90000"/>
              </a:lnSpc>
            </a:pPr>
            <a:r>
              <a:rPr lang="en-US" sz="2400" smtClean="0"/>
              <a:t>Ketersediaan SDA yg relatif tetap menjadi suatu masalah dlm hal pemenuhannya.</a:t>
            </a:r>
          </a:p>
          <a:p>
            <a:pPr eaLnBrk="1" hangingPunct="1">
              <a:lnSpc>
                <a:spcPct val="90000"/>
              </a:lnSpc>
            </a:pPr>
            <a:r>
              <a:rPr lang="en-US" sz="2400" smtClean="0">
                <a:solidFill>
                  <a:srgbClr val="006666"/>
                </a:solidFill>
              </a:rPr>
              <a:t>Air perlu dipandang sebagai barang ekonomi </a:t>
            </a:r>
            <a:r>
              <a:rPr lang="en-US" sz="2400" i="1" smtClean="0">
                <a:solidFill>
                  <a:srgbClr val="CC0000"/>
                </a:solidFill>
              </a:rPr>
              <a:t>(economic goods)</a:t>
            </a:r>
            <a:r>
              <a:rPr lang="en-US" sz="2400" smtClean="0">
                <a:solidFill>
                  <a:srgbClr val="006666"/>
                </a:solidFill>
              </a:rPr>
              <a:t> sehingga pengguna harus membayar</a:t>
            </a:r>
          </a:p>
          <a:p>
            <a:pPr eaLnBrk="1" hangingPunct="1">
              <a:lnSpc>
                <a:spcPct val="90000"/>
              </a:lnSpc>
            </a:pPr>
            <a:r>
              <a:rPr lang="en-US" sz="2400" smtClean="0">
                <a:solidFill>
                  <a:srgbClr val="0000CC"/>
                </a:solidFill>
              </a:rPr>
              <a:t>Penetapan harga air perlu diikuti dgn upaya meningkatkan kesadaran </a:t>
            </a:r>
            <a:r>
              <a:rPr lang="en-US" sz="2400" i="1" smtClean="0">
                <a:solidFill>
                  <a:srgbClr val="800080"/>
                </a:solidFill>
              </a:rPr>
              <a:t>(awareness rising)</a:t>
            </a:r>
            <a:r>
              <a:rPr lang="en-US" sz="2400" smtClean="0">
                <a:solidFill>
                  <a:srgbClr val="0000CC"/>
                </a:solidFill>
              </a:rPr>
              <a:t> masyarakat bahwa air tersedia secara terbatas dan penggunaannya perlu dihemat </a:t>
            </a:r>
          </a:p>
          <a:p>
            <a:pPr eaLnBrk="1" hangingPunct="1">
              <a:lnSpc>
                <a:spcPct val="90000"/>
              </a:lnSpc>
            </a:pPr>
            <a:r>
              <a:rPr lang="en-US" sz="2400" smtClean="0"/>
              <a:t>Atas dasar klasifikasi tersebut biaya produksi air dibagi kedalam </a:t>
            </a:r>
            <a:r>
              <a:rPr lang="en-US" sz="2400" smtClean="0">
                <a:solidFill>
                  <a:srgbClr val="FF0000"/>
                </a:solidFill>
              </a:rPr>
              <a:t>biaya kapasita</a:t>
            </a:r>
            <a:r>
              <a:rPr lang="en-US" sz="2400" smtClean="0"/>
              <a:t>, </a:t>
            </a:r>
            <a:r>
              <a:rPr lang="en-US" sz="2400" smtClean="0">
                <a:solidFill>
                  <a:srgbClr val="006600"/>
                </a:solidFill>
              </a:rPr>
              <a:t>biaya langganan</a:t>
            </a:r>
            <a:r>
              <a:rPr lang="en-US" sz="2400" smtClean="0"/>
              <a:t> dan </a:t>
            </a:r>
            <a:r>
              <a:rPr lang="en-US" sz="2400" smtClean="0">
                <a:solidFill>
                  <a:srgbClr val="0000CC"/>
                </a:solidFill>
              </a:rPr>
              <a:t>biaya penyerahan</a:t>
            </a:r>
          </a:p>
        </p:txBody>
      </p:sp>
      <p:pic>
        <p:nvPicPr>
          <p:cNvPr id="13315" name="Picture 6" descr="16"/>
          <p:cNvPicPr>
            <a:picLocks noChangeAspect="1" noChangeArrowheads="1" noCrop="1"/>
          </p:cNvPicPr>
          <p:nvPr/>
        </p:nvPicPr>
        <p:blipFill>
          <a:blip r:embed="rId2"/>
          <a:srcRect/>
          <a:stretch>
            <a:fillRect/>
          </a:stretch>
        </p:blipFill>
        <p:spPr bwMode="auto">
          <a:xfrm>
            <a:off x="1676400" y="0"/>
            <a:ext cx="74676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to="" calcmode="lin" valueType="num">
                                      <p:cBhvr>
                                        <p:cTn id="7" dur="1" fill="hold"/>
                                        <p:tgtEl>
                                          <p:spTgt spid="1024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to="" calcmode="lin" valueType="num">
                                      <p:cBhvr>
                                        <p:cTn id="12" dur="1" fill="hold"/>
                                        <p:tgtEl>
                                          <p:spTgt spid="1024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to="" calcmode="lin" valueType="num">
                                      <p:cBhvr>
                                        <p:cTn id="17" dur="1" fill="hold"/>
                                        <p:tgtEl>
                                          <p:spTgt spid="1024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 to="" calcmode="lin" valueType="num">
                                      <p:cBhvr>
                                        <p:cTn id="22" dur="1" fill="hold"/>
                                        <p:tgtEl>
                                          <p:spTgt spid="1024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228600" y="2017713"/>
            <a:ext cx="8726488" cy="4114800"/>
          </a:xfrm>
        </p:spPr>
        <p:txBody>
          <a:bodyPr/>
          <a:lstStyle/>
          <a:p>
            <a:pPr eaLnBrk="1" hangingPunct="1">
              <a:lnSpc>
                <a:spcPct val="90000"/>
              </a:lnSpc>
            </a:pPr>
            <a:r>
              <a:rPr lang="en-US" smtClean="0"/>
              <a:t>Syarat sumberdaya dpt dikelola secara efisien yaitu jika kepemilikannya dibangun atas sistem property right yg efisien, diantaranya :</a:t>
            </a:r>
          </a:p>
          <a:p>
            <a:pPr eaLnBrk="1" hangingPunct="1">
              <a:lnSpc>
                <a:spcPct val="90000"/>
              </a:lnSpc>
              <a:buFont typeface="Wingdings" pitchFamily="2" charset="2"/>
              <a:buNone/>
            </a:pPr>
            <a:r>
              <a:rPr lang="en-US" smtClean="0"/>
              <a:t>		</a:t>
            </a:r>
            <a:r>
              <a:rPr lang="en-US" smtClean="0">
                <a:solidFill>
                  <a:srgbClr val="800080"/>
                </a:solidFill>
              </a:rPr>
              <a:t>1. Universality</a:t>
            </a:r>
          </a:p>
          <a:p>
            <a:pPr eaLnBrk="1" hangingPunct="1">
              <a:lnSpc>
                <a:spcPct val="90000"/>
              </a:lnSpc>
              <a:buFont typeface="Wingdings" pitchFamily="2" charset="2"/>
              <a:buNone/>
            </a:pPr>
            <a:r>
              <a:rPr lang="en-US" smtClean="0"/>
              <a:t>		</a:t>
            </a:r>
            <a:r>
              <a:rPr lang="en-US" smtClean="0">
                <a:solidFill>
                  <a:srgbClr val="CC0000"/>
                </a:solidFill>
              </a:rPr>
              <a:t>2. Exclusivity</a:t>
            </a:r>
          </a:p>
          <a:p>
            <a:pPr eaLnBrk="1" hangingPunct="1">
              <a:lnSpc>
                <a:spcPct val="90000"/>
              </a:lnSpc>
              <a:buFont typeface="Wingdings" pitchFamily="2" charset="2"/>
              <a:buNone/>
            </a:pPr>
            <a:r>
              <a:rPr lang="en-US" smtClean="0"/>
              <a:t>		</a:t>
            </a:r>
            <a:r>
              <a:rPr lang="en-US" smtClean="0">
                <a:solidFill>
                  <a:schemeClr val="accent1"/>
                </a:solidFill>
              </a:rPr>
              <a:t>3. Transferability</a:t>
            </a:r>
          </a:p>
          <a:p>
            <a:pPr eaLnBrk="1" hangingPunct="1">
              <a:lnSpc>
                <a:spcPct val="90000"/>
              </a:lnSpc>
              <a:buFont typeface="Wingdings" pitchFamily="2" charset="2"/>
              <a:buNone/>
            </a:pPr>
            <a:r>
              <a:rPr lang="en-US" smtClean="0"/>
              <a:t>		</a:t>
            </a:r>
            <a:r>
              <a:rPr lang="en-US" smtClean="0">
                <a:solidFill>
                  <a:srgbClr val="0000CC"/>
                </a:solidFill>
              </a:rPr>
              <a:t>4. Enforceability</a:t>
            </a:r>
          </a:p>
        </p:txBody>
      </p:sp>
      <p:pic>
        <p:nvPicPr>
          <p:cNvPr id="14339" name="Picture 4" descr="16"/>
          <p:cNvPicPr>
            <a:picLocks noChangeAspect="1" noChangeArrowheads="1" noCrop="1"/>
          </p:cNvPicPr>
          <p:nvPr>
            <p:ph type="title"/>
          </p:nvPr>
        </p:nvPicPr>
        <p:blipFill>
          <a:blip r:embed="rId2"/>
          <a:srcRect/>
          <a:stretch>
            <a:fillRect/>
          </a:stretch>
        </p:blipFill>
        <p:spPr>
          <a:xfrm>
            <a:off x="1295400" y="214313"/>
            <a:ext cx="7543800" cy="14620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to="" calcmode="lin" valueType="num">
                                      <p:cBhvr>
                                        <p:cTn id="13" dur="1" fill="hold"/>
                                        <p:tgtEl>
                                          <p:spTgt spid="66563">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6563">
                                            <p:txEl>
                                              <p:pRg st="2" end="2"/>
                                            </p:txEl>
                                          </p:spTgt>
                                        </p:tgtEl>
                                        <p:attrNameLst>
                                          <p:attrName>style.visibility</p:attrName>
                                        </p:attrNameLst>
                                      </p:cBhvr>
                                      <p:to>
                                        <p:strVal val="visible"/>
                                      </p:to>
                                    </p:set>
                                    <p:anim to="" calcmode="lin" valueType="num">
                                      <p:cBhvr>
                                        <p:cTn id="18" dur="1" fill="hold"/>
                                        <p:tgtEl>
                                          <p:spTgt spid="66563">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6563">
                                            <p:txEl>
                                              <p:pRg st="3" end="3"/>
                                            </p:txEl>
                                          </p:spTgt>
                                        </p:tgtEl>
                                        <p:attrNameLst>
                                          <p:attrName>style.visibility</p:attrName>
                                        </p:attrNameLst>
                                      </p:cBhvr>
                                      <p:to>
                                        <p:strVal val="visible"/>
                                      </p:to>
                                    </p:set>
                                    <p:anim to="" calcmode="lin" valueType="num">
                                      <p:cBhvr>
                                        <p:cTn id="23" dur="1" fill="hold"/>
                                        <p:tgtEl>
                                          <p:spTgt spid="66563">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6563">
                                            <p:txEl>
                                              <p:pRg st="4" end="4"/>
                                            </p:txEl>
                                          </p:spTgt>
                                        </p:tgtEl>
                                        <p:attrNameLst>
                                          <p:attrName>style.visibility</p:attrName>
                                        </p:attrNameLst>
                                      </p:cBhvr>
                                      <p:to>
                                        <p:strVal val="visible"/>
                                      </p:to>
                                    </p:set>
                                    <p:anim to="" calcmode="lin" valueType="num">
                                      <p:cBhvr>
                                        <p:cTn id="28" dur="1" fill="hold"/>
                                        <p:tgtEl>
                                          <p:spTgt spid="6656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152400" y="2017713"/>
            <a:ext cx="8802688" cy="4114800"/>
          </a:xfrm>
        </p:spPr>
        <p:txBody>
          <a:bodyPr/>
          <a:lstStyle/>
          <a:p>
            <a:pPr marL="609600" indent="-609600" eaLnBrk="1" hangingPunct="1">
              <a:lnSpc>
                <a:spcPct val="90000"/>
              </a:lnSpc>
            </a:pPr>
            <a:r>
              <a:rPr lang="en-US" sz="2800" smtClean="0"/>
              <a:t>Beberapa permasalahan pokok yang berhubungan dgn </a:t>
            </a:r>
            <a:r>
              <a:rPr lang="en-US" sz="2800" smtClean="0">
                <a:solidFill>
                  <a:srgbClr val="0000CC"/>
                </a:solidFill>
              </a:rPr>
              <a:t>pengalokasian</a:t>
            </a:r>
            <a:r>
              <a:rPr lang="en-US" sz="2800" smtClean="0"/>
              <a:t> SDA :</a:t>
            </a:r>
          </a:p>
          <a:p>
            <a:pPr marL="609600" indent="-609600" eaLnBrk="1" hangingPunct="1">
              <a:lnSpc>
                <a:spcPct val="90000"/>
              </a:lnSpc>
              <a:buFont typeface="Wingdings" pitchFamily="2" charset="2"/>
              <a:buAutoNum type="arabicPeriod"/>
            </a:pPr>
            <a:r>
              <a:rPr lang="en-US" sz="2800" smtClean="0">
                <a:solidFill>
                  <a:srgbClr val="FF9900"/>
                </a:solidFill>
              </a:rPr>
              <a:t>Bgm pengalokasian air yg tersedia </a:t>
            </a:r>
            <a:r>
              <a:rPr lang="en-US" sz="2800" i="1" smtClean="0">
                <a:solidFill>
                  <a:srgbClr val="FF9900"/>
                </a:solidFill>
              </a:rPr>
              <a:t>(water supply)</a:t>
            </a:r>
            <a:r>
              <a:rPr lang="en-US" sz="2800" smtClean="0">
                <a:solidFill>
                  <a:srgbClr val="FF9900"/>
                </a:solidFill>
              </a:rPr>
              <a:t> diantara berbagai penggunaan atau sektor </a:t>
            </a:r>
            <a:r>
              <a:rPr lang="en-US" sz="2800" i="1" smtClean="0">
                <a:solidFill>
                  <a:srgbClr val="FF9900"/>
                </a:solidFill>
              </a:rPr>
              <a:t>(among user)</a:t>
            </a:r>
          </a:p>
          <a:p>
            <a:pPr marL="609600" indent="-609600" eaLnBrk="1" hangingPunct="1">
              <a:lnSpc>
                <a:spcPct val="90000"/>
              </a:lnSpc>
              <a:buFont typeface="Wingdings" pitchFamily="2" charset="2"/>
              <a:buAutoNum type="arabicPeriod"/>
            </a:pPr>
            <a:r>
              <a:rPr lang="en-US" sz="2800" smtClean="0">
                <a:solidFill>
                  <a:srgbClr val="660066"/>
                </a:solidFill>
              </a:rPr>
              <a:t>Bgm mendistribusikan air diantara pemakai</a:t>
            </a:r>
          </a:p>
          <a:p>
            <a:pPr marL="609600" indent="-609600" eaLnBrk="1" hangingPunct="1">
              <a:lnSpc>
                <a:spcPct val="90000"/>
              </a:lnSpc>
              <a:buFont typeface="Wingdings" pitchFamily="2" charset="2"/>
              <a:buAutoNum type="arabicPeriod"/>
            </a:pPr>
            <a:r>
              <a:rPr lang="en-US" sz="2800" smtClean="0">
                <a:solidFill>
                  <a:srgbClr val="0000CC"/>
                </a:solidFill>
              </a:rPr>
              <a:t>Bgm mengalokasikan antar daerah yg beda</a:t>
            </a:r>
          </a:p>
          <a:p>
            <a:pPr marL="609600" indent="-609600" eaLnBrk="1" hangingPunct="1">
              <a:lnSpc>
                <a:spcPct val="90000"/>
              </a:lnSpc>
              <a:buFont typeface="Wingdings" pitchFamily="2" charset="2"/>
              <a:buAutoNum type="arabicPeriod"/>
            </a:pPr>
            <a:r>
              <a:rPr lang="en-US" sz="2800" smtClean="0">
                <a:solidFill>
                  <a:srgbClr val="006600"/>
                </a:solidFill>
              </a:rPr>
              <a:t>Bgm mendistribusikan antar waktu</a:t>
            </a:r>
          </a:p>
          <a:p>
            <a:pPr marL="609600" indent="-609600" eaLnBrk="1" hangingPunct="1">
              <a:lnSpc>
                <a:spcPct val="90000"/>
              </a:lnSpc>
              <a:buFont typeface="Wingdings" pitchFamily="2" charset="2"/>
              <a:buAutoNum type="arabicPeriod"/>
            </a:pPr>
            <a:r>
              <a:rPr lang="en-US" sz="2800" smtClean="0"/>
              <a:t>Bgm pengelolaan dan siapa seharusnya pengelola</a:t>
            </a:r>
          </a:p>
        </p:txBody>
      </p:sp>
      <p:pic>
        <p:nvPicPr>
          <p:cNvPr id="15363" name="Picture 4" descr="34"/>
          <p:cNvPicPr>
            <a:picLocks noChangeAspect="1" noChangeArrowheads="1" noCrop="1"/>
          </p:cNvPicPr>
          <p:nvPr>
            <p:ph type="title"/>
          </p:nvPr>
        </p:nvPicPr>
        <p:blipFill>
          <a:blip r:embed="rId2"/>
          <a:srcRect/>
          <a:stretch>
            <a:fillRect/>
          </a:stretch>
        </p:blipFill>
        <p:spPr>
          <a:xfrm>
            <a:off x="6629400" y="0"/>
            <a:ext cx="2286000" cy="1752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to="" calcmode="lin" valueType="num">
                                      <p:cBhvr>
                                        <p:cTn id="7" dur="1" fill="hold"/>
                                        <p:tgtEl>
                                          <p:spTgt spid="6758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 to="" calcmode="lin" valueType="num">
                                      <p:cBhvr>
                                        <p:cTn id="12" dur="1" fill="hold"/>
                                        <p:tgtEl>
                                          <p:spTgt spid="6758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 to="" calcmode="lin" valueType="num">
                                      <p:cBhvr>
                                        <p:cTn id="17" dur="1" fill="hold"/>
                                        <p:tgtEl>
                                          <p:spTgt spid="6758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 to="" calcmode="lin" valueType="num">
                                      <p:cBhvr>
                                        <p:cTn id="22" dur="1" fill="hold"/>
                                        <p:tgtEl>
                                          <p:spTgt spid="6758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7587">
                                            <p:txEl>
                                              <p:pRg st="4" end="4"/>
                                            </p:txEl>
                                          </p:spTgt>
                                        </p:tgtEl>
                                        <p:attrNameLst>
                                          <p:attrName>style.visibility</p:attrName>
                                        </p:attrNameLst>
                                      </p:cBhvr>
                                      <p:to>
                                        <p:strVal val="visible"/>
                                      </p:to>
                                    </p:set>
                                    <p:anim to="" calcmode="lin" valueType="num">
                                      <p:cBhvr>
                                        <p:cTn id="27" dur="1" fill="hold"/>
                                        <p:tgtEl>
                                          <p:spTgt spid="6758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7587">
                                            <p:txEl>
                                              <p:pRg st="5" end="5"/>
                                            </p:txEl>
                                          </p:spTgt>
                                        </p:tgtEl>
                                        <p:attrNameLst>
                                          <p:attrName>style.visibility</p:attrName>
                                        </p:attrNameLst>
                                      </p:cBhvr>
                                      <p:to>
                                        <p:strVal val="visible"/>
                                      </p:to>
                                    </p:set>
                                    <p:anim to="" calcmode="lin" valueType="num">
                                      <p:cBhvr>
                                        <p:cTn id="32" dur="1" fill="hold"/>
                                        <p:tgtEl>
                                          <p:spTgt spid="6758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1934</TotalTime>
  <Words>663</Words>
  <Application>Microsoft Office PowerPoint</Application>
  <PresentationFormat>On-screen Show (4:3)</PresentationFormat>
  <Paragraphs>80</Paragraphs>
  <Slides>16</Slides>
  <Notes>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9" baseType="lpstr">
      <vt:lpstr>Tahoma</vt:lpstr>
      <vt:lpstr>Arial</vt:lpstr>
      <vt:lpstr>Wingdings</vt:lpstr>
      <vt:lpstr>Calibri</vt:lpstr>
      <vt:lpstr>Arial Black</vt:lpstr>
      <vt:lpstr>Times New Roman</vt:lpstr>
      <vt:lpstr>Comic Sans MS</vt:lpstr>
      <vt:lpstr>Algerian</vt:lpstr>
      <vt:lpstr>Rockwell</vt:lpstr>
      <vt:lpstr>Blends</vt:lpstr>
      <vt:lpstr>Fireworks</vt:lpstr>
      <vt:lpstr>Curtain Call</vt:lpstr>
      <vt:lpstr>Bitmap Image</vt:lpstr>
      <vt:lpstr>PENENTUAN HARGA AIR MINUM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MEMBANGUN ALTERNATIF PENANGANAN PRAKTEK ILLEGAL LOGGING</dc:title>
  <dc:creator>Mariss G.H.F.</dc:creator>
  <cp:lastModifiedBy>ACER4530</cp:lastModifiedBy>
  <cp:revision>43</cp:revision>
  <dcterms:created xsi:type="dcterms:W3CDTF">2006-03-07T16:10:55Z</dcterms:created>
  <dcterms:modified xsi:type="dcterms:W3CDTF">2011-04-26T02:11:06Z</dcterms:modified>
</cp:coreProperties>
</file>